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80" r:id="rId2"/>
    <p:sldId id="279" r:id="rId3"/>
    <p:sldId id="274" r:id="rId4"/>
    <p:sldId id="257" r:id="rId5"/>
    <p:sldId id="275" r:id="rId6"/>
    <p:sldId id="259" r:id="rId7"/>
    <p:sldId id="276" r:id="rId8"/>
    <p:sldId id="277" r:id="rId9"/>
    <p:sldId id="261" r:id="rId10"/>
    <p:sldId id="262" r:id="rId11"/>
    <p:sldId id="278" r:id="rId12"/>
    <p:sldId id="264" r:id="rId13"/>
    <p:sldId id="269" r:id="rId14"/>
    <p:sldId id="272" r:id="rId15"/>
    <p:sldId id="271" r:id="rId16"/>
    <p:sldId id="281" r:id="rId17"/>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6"/>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16" autoAdjust="0"/>
    <p:restoredTop sz="94660"/>
  </p:normalViewPr>
  <p:slideViewPr>
    <p:cSldViewPr>
      <p:cViewPr varScale="1">
        <p:scale>
          <a:sx n="70" d="100"/>
          <a:sy n="70" d="100"/>
        </p:scale>
        <p:origin x="9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3550"/>
          </a:xfrm>
          <a:prstGeom prst="rect">
            <a:avLst/>
          </a:prstGeom>
        </p:spPr>
        <p:txBody>
          <a:bodyPr vert="horz" lIns="92885" tIns="46442" rIns="92885" bIns="46442" rtlCol="0"/>
          <a:lstStyle>
            <a:lvl1pPr algn="r">
              <a:defRPr sz="1200"/>
            </a:lvl1pPr>
          </a:lstStyle>
          <a:p>
            <a:fld id="{3E6D722D-3EDF-431E-B18D-2587A4EE18DA}" type="datetimeFigureOut">
              <a:rPr lang="en-US" smtClean="0"/>
              <a:pPr/>
              <a:t>11/18/2015</a:t>
            </a:fld>
            <a:endParaRPr lang="en-US"/>
          </a:p>
        </p:txBody>
      </p:sp>
      <p:sp>
        <p:nvSpPr>
          <p:cNvPr id="4" name="Footer Placeholder 3"/>
          <p:cNvSpPr>
            <a:spLocks noGrp="1"/>
          </p:cNvSpPr>
          <p:nvPr>
            <p:ph type="ftr" sz="quarter" idx="2"/>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05841"/>
            <a:ext cx="3026833" cy="463550"/>
          </a:xfrm>
          <a:prstGeom prst="rect">
            <a:avLst/>
          </a:prstGeom>
        </p:spPr>
        <p:txBody>
          <a:bodyPr vert="horz" lIns="92885" tIns="46442" rIns="92885" bIns="46442" rtlCol="0" anchor="b"/>
          <a:lstStyle>
            <a:lvl1pPr algn="r">
              <a:defRPr sz="1200"/>
            </a:lvl1pPr>
          </a:lstStyle>
          <a:p>
            <a:fld id="{5C580A58-7030-46E3-A129-FAF608605442}" type="slidenum">
              <a:rPr lang="en-US" smtClean="0"/>
              <a:pPr/>
              <a:t>‹#›</a:t>
            </a:fld>
            <a:endParaRPr lang="en-US"/>
          </a:p>
        </p:txBody>
      </p:sp>
    </p:spTree>
    <p:extLst>
      <p:ext uri="{BB962C8B-B14F-4D97-AF65-F5344CB8AC3E}">
        <p14:creationId xmlns:p14="http://schemas.microsoft.com/office/powerpoint/2010/main" val="36752364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736ACE1-07E1-4D7F-AAA0-F1B5564B1F7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6ACE1-07E1-4D7F-AAA0-F1B5564B1F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6ACE1-07E1-4D7F-AAA0-F1B5564B1F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6ACE1-07E1-4D7F-AAA0-F1B5564B1F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736ACE1-07E1-4D7F-AAA0-F1B5564B1F7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6ACE1-07E1-4D7F-AAA0-F1B5564B1F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6ACE1-07E1-4D7F-AAA0-F1B5564B1F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6ACE1-07E1-4D7F-AAA0-F1B5564B1F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6ACE1-07E1-4D7F-AAA0-F1B5564B1F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6ACE1-07E1-4D7F-AAA0-F1B5564B1F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22629B-3FFB-4364-8F20-E8756234C641}"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6ACE1-07E1-4D7F-AAA0-F1B5564B1F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222629B-3FFB-4364-8F20-E8756234C641}" type="datetimeFigureOut">
              <a:rPr lang="en-US" smtClean="0"/>
              <a:pPr/>
              <a:t>11/18/2015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736ACE1-07E1-4D7F-AAA0-F1B5564B1F7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a:xfrm>
            <a:off x="76200" y="1295400"/>
            <a:ext cx="8915400" cy="5410200"/>
          </a:xfrm>
        </p:spPr>
        <p:txBody>
          <a:bodyPr/>
          <a:lstStyle/>
          <a:p>
            <a:r>
              <a:rPr lang="en-US" b="1" dirty="0" smtClean="0"/>
              <a:t>THINK ABOUT IT</a:t>
            </a:r>
            <a:r>
              <a:rPr lang="en-US" dirty="0" smtClean="0"/>
              <a:t>:  What is it about a </a:t>
            </a:r>
            <a:r>
              <a:rPr lang="en-US" dirty="0" smtClean="0"/>
              <a:t>story, article, or essay </a:t>
            </a:r>
            <a:r>
              <a:rPr lang="en-US" dirty="0" smtClean="0"/>
              <a:t>that captures your attention and persuades you to keep reading?</a:t>
            </a:r>
          </a:p>
          <a:p>
            <a:pPr>
              <a:buNone/>
            </a:pPr>
            <a:endParaRPr lang="en-US" dirty="0" smtClean="0"/>
          </a:p>
          <a:p>
            <a:pPr>
              <a:buNone/>
            </a:pPr>
            <a:endParaRPr lang="en-US" dirty="0" smtClean="0"/>
          </a:p>
          <a:p>
            <a:r>
              <a:rPr lang="en-US" b="1" dirty="0" smtClean="0"/>
              <a:t>WRITE ABOUT IT</a:t>
            </a:r>
            <a:r>
              <a:rPr lang="en-US" dirty="0" smtClean="0"/>
              <a:t>:  Explain what you do in YOUR writing to capture your readers’ attention and convince them to KEEP reading.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923330"/>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	“OHH,</a:t>
            </a:r>
            <a:r>
              <a:rPr kumimoji="0" lang="en-US" sz="2200" b="0" i="0" u="none" strike="noStrike" cap="none" normalizeH="0" dirty="0" smtClean="0">
                <a:ln>
                  <a:noFill/>
                </a:ln>
                <a:solidFill>
                  <a:srgbClr val="000086"/>
                </a:solidFill>
                <a:effectLst/>
                <a:latin typeface="Arial Black" pitchFamily="34" charset="0"/>
                <a:ea typeface="Times New Roman" pitchFamily="18" charset="0"/>
              </a:rPr>
              <a:t> nuts</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 Where is my</a:t>
            </a:r>
            <a:r>
              <a:rPr kumimoji="0" lang="en-US" sz="2200" b="0" i="0" u="none" strike="noStrike" cap="none" normalizeH="0" dirty="0" smtClean="0">
                <a:ln>
                  <a:noFill/>
                </a:ln>
                <a:solidFill>
                  <a:srgbClr val="000086"/>
                </a:solidFill>
                <a:effectLst/>
                <a:latin typeface="Arial Black" pitchFamily="34" charset="0"/>
                <a:ea typeface="Times New Roman" pitchFamily="18" charset="0"/>
              </a:rPr>
              <a:t> </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art project?  I </a:t>
            </a:r>
            <a:r>
              <a:rPr kumimoji="0" lang="en-US" sz="2200" b="0" i="1" u="none" strike="noStrike" cap="none" normalizeH="0" baseline="0" dirty="0" err="1" smtClean="0">
                <a:ln>
                  <a:noFill/>
                </a:ln>
                <a:solidFill>
                  <a:srgbClr val="000086"/>
                </a:solidFill>
                <a:effectLst/>
                <a:latin typeface="Arial Black" pitchFamily="34" charset="0"/>
                <a:ea typeface="Times New Roman" pitchFamily="18" charset="0"/>
              </a:rPr>
              <a:t>knowwwww</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 you moved it!” my sister shouted,</a:t>
            </a:r>
            <a:r>
              <a:rPr lang="en-US" sz="2200" dirty="0" smtClean="0">
                <a:solidFill>
                  <a:srgbClr val="000086"/>
                </a:solidFill>
                <a:latin typeface="Arial Black" pitchFamily="34" charset="0"/>
                <a:ea typeface="Times New Roman" pitchFamily="18" charset="0"/>
              </a:rPr>
              <a:t> frustrated and angry,</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 at my mother</a:t>
            </a:r>
            <a:r>
              <a:rPr lang="en-US" sz="2200" dirty="0" smtClean="0">
                <a:solidFill>
                  <a:srgbClr val="000086"/>
                </a:solidFill>
                <a:latin typeface="Arial Black" pitchFamily="34" charset="0"/>
                <a:ea typeface="Times New Roman" pitchFamily="18" charset="0"/>
              </a:rPr>
              <a:t>.</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 In reality, the art project was under some papers in</a:t>
            </a:r>
            <a:r>
              <a:rPr kumimoji="0" lang="en-US" sz="2200" b="0" i="0" u="none" strike="noStrike" cap="none" normalizeH="0" dirty="0" smtClean="0">
                <a:ln>
                  <a:noFill/>
                </a:ln>
                <a:solidFill>
                  <a:srgbClr val="000086"/>
                </a:solidFill>
                <a:effectLst/>
                <a:latin typeface="Arial Black" pitchFamily="34" charset="0"/>
                <a:ea typeface="Times New Roman" pitchFamily="18" charset="0"/>
              </a:rPr>
              <a:t> my sister’s room </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where she left it.  This is a typical scene</a:t>
            </a:r>
            <a:r>
              <a:rPr kumimoji="0" lang="en-US" sz="2200" b="0" i="0" u="none" strike="noStrike" cap="none" normalizeH="0" dirty="0" smtClean="0">
                <a:ln>
                  <a:noFill/>
                </a:ln>
                <a:solidFill>
                  <a:srgbClr val="000086"/>
                </a:solidFill>
                <a:effectLst/>
                <a:latin typeface="Arial Black" pitchFamily="34" charset="0"/>
                <a:ea typeface="Times New Roman" pitchFamily="18" charset="0"/>
              </a:rPr>
              <a:t> </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in many homes when kids are headed out the door to school.  Mornings can be easier and kids can be less frustrated</a:t>
            </a:r>
            <a:r>
              <a:rPr kumimoji="0" lang="en-US" sz="2200" b="0" i="0" u="none" strike="noStrike" cap="none" normalizeH="0" dirty="0" smtClean="0">
                <a:ln>
                  <a:noFill/>
                </a:ln>
                <a:solidFill>
                  <a:srgbClr val="000086"/>
                </a:solidFill>
                <a:effectLst/>
                <a:latin typeface="Arial Black" pitchFamily="34" charset="0"/>
                <a:ea typeface="Times New Roman" pitchFamily="18" charset="0"/>
              </a:rPr>
              <a:t> </a:t>
            </a:r>
            <a:r>
              <a:rPr lang="en-US" sz="2200" dirty="0" smtClean="0">
                <a:solidFill>
                  <a:srgbClr val="000086"/>
                </a:solidFill>
                <a:latin typeface="Arial Black" pitchFamily="34" charset="0"/>
                <a:ea typeface="Times New Roman" pitchFamily="18" charset="0"/>
              </a:rPr>
              <a:t>by making three simple changes.  </a:t>
            </a:r>
            <a:endParaRPr kumimoji="0" lang="en-US" sz="2200" b="0" i="0" u="none" strike="noStrike" cap="none" normalizeH="0" baseline="0" dirty="0" smtClean="0">
              <a:ln>
                <a:noFill/>
              </a:ln>
              <a:solidFill>
                <a:srgbClr val="000086"/>
              </a:solidFill>
              <a:effectLst/>
              <a:latin typeface="Arial Black" pitchFamily="34" charset="0"/>
            </a:endParaRPr>
          </a:p>
        </p:txBody>
      </p:sp>
      <p:sp>
        <p:nvSpPr>
          <p:cNvPr id="5" name="Rectangle 4"/>
          <p:cNvSpPr/>
          <p:nvPr/>
        </p:nvSpPr>
        <p:spPr>
          <a:xfrm>
            <a:off x="918767" y="0"/>
            <a:ext cx="7304821"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quotation</a:t>
            </a:r>
            <a:r>
              <a:rPr lang="en-US" sz="54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 Hook</a:t>
            </a:r>
            <a:endParaRPr lang="en-US" sz="54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pic>
        <p:nvPicPr>
          <p:cNvPr id="11266" name="Picture 2" descr="http://languagearts.phillipmartin.info/la_quotation_mark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1" y="3276600"/>
            <a:ext cx="2895600" cy="18142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71600" y="5168205"/>
            <a:ext cx="6324600" cy="1384995"/>
          </a:xfrm>
          <a:prstGeom prst="rect">
            <a:avLst/>
          </a:prstGeom>
          <a:noFill/>
        </p:spPr>
        <p:txBody>
          <a:bodyPr wrap="square" rtlCol="0">
            <a:spAutoFit/>
          </a:bodyPr>
          <a:lstStyle/>
          <a:p>
            <a:pPr algn="ctr"/>
            <a:r>
              <a:rPr lang="en-US" sz="2400" b="1" dirty="0" smtClean="0">
                <a:solidFill>
                  <a:srgbClr val="E2D5A3"/>
                </a:solidFill>
                <a:latin typeface="Berlin Sans FB" pitchFamily="34" charset="0"/>
              </a:rPr>
              <a:t>What is the “hook” or lead sentence?</a:t>
            </a:r>
          </a:p>
          <a:p>
            <a:pPr algn="ctr"/>
            <a:r>
              <a:rPr lang="en-US" sz="2400" b="1" dirty="0" smtClean="0">
                <a:solidFill>
                  <a:srgbClr val="E2D5A3"/>
                </a:solidFill>
                <a:latin typeface="Berlin Sans FB" pitchFamily="34" charset="0"/>
              </a:rPr>
              <a:t>What is the Claim or Thesis of this essay?</a:t>
            </a:r>
          </a:p>
          <a:p>
            <a:endParaRPr lang="en-US" sz="3600" b="1" dirty="0">
              <a:solidFill>
                <a:srgbClr val="000086"/>
              </a:solidFill>
              <a:latin typeface="CK Journaling"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11266"/>
                                        </p:tgtEl>
                                        <p:attrNameLst>
                                          <p:attrName>r</p:attrName>
                                        </p:attrNameLst>
                                      </p:cBhvr>
                                    </p:animRot>
                                    <p:animRot by="-240000">
                                      <p:cBhvr>
                                        <p:cTn id="11" dur="200" fill="hold">
                                          <p:stCondLst>
                                            <p:cond delay="200"/>
                                          </p:stCondLst>
                                        </p:cTn>
                                        <p:tgtEl>
                                          <p:spTgt spid="11266"/>
                                        </p:tgtEl>
                                        <p:attrNameLst>
                                          <p:attrName>r</p:attrName>
                                        </p:attrNameLst>
                                      </p:cBhvr>
                                    </p:animRot>
                                    <p:animRot by="240000">
                                      <p:cBhvr>
                                        <p:cTn id="12" dur="200" fill="hold">
                                          <p:stCondLst>
                                            <p:cond delay="400"/>
                                          </p:stCondLst>
                                        </p:cTn>
                                        <p:tgtEl>
                                          <p:spTgt spid="11266"/>
                                        </p:tgtEl>
                                        <p:attrNameLst>
                                          <p:attrName>r</p:attrName>
                                        </p:attrNameLst>
                                      </p:cBhvr>
                                    </p:animRot>
                                    <p:animRot by="-240000">
                                      <p:cBhvr>
                                        <p:cTn id="13" dur="200" fill="hold">
                                          <p:stCondLst>
                                            <p:cond delay="600"/>
                                          </p:stCondLst>
                                        </p:cTn>
                                        <p:tgtEl>
                                          <p:spTgt spid="11266"/>
                                        </p:tgtEl>
                                        <p:attrNameLst>
                                          <p:attrName>r</p:attrName>
                                        </p:attrNameLst>
                                      </p:cBhvr>
                                    </p:animRot>
                                    <p:animRot by="120000">
                                      <p:cBhvr>
                                        <p:cTn id="14" dur="200" fill="hold">
                                          <p:stCondLst>
                                            <p:cond delay="800"/>
                                          </p:stCondLst>
                                        </p:cTn>
                                        <p:tgtEl>
                                          <p:spTgt spid="112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95400"/>
            <a:ext cx="8610600" cy="2677656"/>
          </a:xfrm>
          <a:prstGeom prst="rect">
            <a:avLst/>
          </a:prstGeom>
          <a:noFill/>
        </p:spPr>
        <p:txBody>
          <a:bodyPr wrap="square" rtlCol="0">
            <a:spAutoFit/>
          </a:bodyPr>
          <a:lstStyle/>
          <a:p>
            <a:pPr>
              <a:buFont typeface="Wingdings 2" pitchFamily="18" charset="2"/>
              <a:buChar char="ù"/>
            </a:pPr>
            <a:r>
              <a:rPr lang="en-US" sz="2800" u="sng" dirty="0" smtClean="0">
                <a:solidFill>
                  <a:srgbClr val="000086"/>
                </a:solidFill>
                <a:latin typeface="Arial Rounded MT Bold" pitchFamily="34" charset="0"/>
                <a:sym typeface="Wingdings 2"/>
              </a:rPr>
              <a:t>The simile hook</a:t>
            </a:r>
            <a:r>
              <a:rPr lang="en-US" sz="2800" dirty="0" smtClean="0">
                <a:solidFill>
                  <a:srgbClr val="000086"/>
                </a:solidFill>
                <a:latin typeface="Arial Rounded MT Bold" pitchFamily="34" charset="0"/>
                <a:sym typeface="Wingdings 2"/>
              </a:rPr>
              <a:t>.  </a:t>
            </a:r>
            <a:r>
              <a:rPr lang="en-US" sz="2800" u="sng" dirty="0" smtClean="0">
                <a:solidFill>
                  <a:srgbClr val="000086"/>
                </a:solidFill>
                <a:latin typeface="Arial Rounded MT Bold" pitchFamily="34" charset="0"/>
                <a:sym typeface="Wingdings 2"/>
              </a:rPr>
              <a:t>Begin your piece with a simile to show a comparison between ideas.  </a:t>
            </a:r>
          </a:p>
          <a:p>
            <a:pPr>
              <a:buFont typeface="Wingdings 2" pitchFamily="18" charset="2"/>
              <a:buChar char="ù"/>
            </a:pPr>
            <a:r>
              <a:rPr lang="en-US" sz="2800" dirty="0" smtClean="0">
                <a:solidFill>
                  <a:srgbClr val="000086"/>
                </a:solidFill>
                <a:latin typeface="Arial Rounded MT Bold" pitchFamily="34" charset="0"/>
                <a:sym typeface="Wingdings 2"/>
              </a:rPr>
              <a:t>This hook shows knowledge </a:t>
            </a:r>
          </a:p>
          <a:p>
            <a:r>
              <a:rPr lang="en-US" sz="2800" dirty="0" smtClean="0">
                <a:solidFill>
                  <a:srgbClr val="000086"/>
                </a:solidFill>
                <a:latin typeface="Arial Rounded MT Bold" pitchFamily="34" charset="0"/>
                <a:sym typeface="Wingdings 2"/>
              </a:rPr>
              <a:t>   of  figurative language and can be fairly simple</a:t>
            </a:r>
          </a:p>
          <a:p>
            <a:r>
              <a:rPr lang="en-US" sz="2800" dirty="0" smtClean="0">
                <a:solidFill>
                  <a:srgbClr val="000086"/>
                </a:solidFill>
                <a:latin typeface="Arial Rounded MT Bold" pitchFamily="34" charset="0"/>
                <a:sym typeface="Wingdings 2"/>
              </a:rPr>
              <a:t>   and short. Really think about your simile and </a:t>
            </a:r>
          </a:p>
          <a:p>
            <a:r>
              <a:rPr lang="en-US" sz="2800" dirty="0" smtClean="0">
                <a:solidFill>
                  <a:srgbClr val="000086"/>
                </a:solidFill>
                <a:latin typeface="Arial Rounded MT Bold" pitchFamily="34" charset="0"/>
                <a:sym typeface="Wingdings 2"/>
              </a:rPr>
              <a:t>   make it stand out.</a:t>
            </a:r>
            <a:endParaRPr lang="en-US" sz="4000" dirty="0">
              <a:solidFill>
                <a:srgbClr val="000086"/>
              </a:solidFill>
              <a:latin typeface="Arial Rounded MT Bold" pitchFamily="34" charset="0"/>
            </a:endParaRPr>
          </a:p>
        </p:txBody>
      </p:sp>
      <p:sp>
        <p:nvSpPr>
          <p:cNvPr id="3" name="Rectangle 2"/>
          <p:cNvSpPr/>
          <p:nvPr/>
        </p:nvSpPr>
        <p:spPr>
          <a:xfrm>
            <a:off x="1295400" y="0"/>
            <a:ext cx="6629400" cy="110799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600" b="1" cap="all"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simile</a:t>
            </a:r>
            <a:r>
              <a:rPr lang="en-US" sz="66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 Hook</a:t>
            </a:r>
            <a:endParaRPr lang="en-US" sz="66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pic>
        <p:nvPicPr>
          <p:cNvPr id="13314" name="Picture 2" descr="C:\Users\sstidham\AppData\Local\Microsoft\Windows\Temporary Internet Files\Content.IE5\OYK39MZQ\MM900337036[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126341"/>
            <a:ext cx="2531587" cy="238962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791200" y="3505200"/>
            <a:ext cx="2895600" cy="2862322"/>
          </a:xfrm>
          <a:prstGeom prst="rect">
            <a:avLst/>
          </a:prstGeom>
          <a:noFill/>
        </p:spPr>
        <p:txBody>
          <a:bodyPr wrap="square" rtlCol="0">
            <a:spAutoFit/>
          </a:bodyPr>
          <a:lstStyle/>
          <a:p>
            <a:r>
              <a:rPr lang="en-US" sz="2000" b="1" dirty="0" smtClean="0">
                <a:solidFill>
                  <a:schemeClr val="accent3">
                    <a:lumMod val="60000"/>
                    <a:lumOff val="40000"/>
                  </a:schemeClr>
                </a:solidFill>
              </a:rPr>
              <a:t>* Don’t limit yourself to the simile.  There are several types of figurative language you can use to open a piece of writing.  Be creative and fit it to the piece you are working with.</a:t>
            </a:r>
            <a:endParaRPr lang="en-US" sz="2000" b="1" dirty="0">
              <a:solidFill>
                <a:schemeClr val="accent3">
                  <a:lumMod val="60000"/>
                  <a:lumOff val="40000"/>
                </a:schemeClr>
              </a:solidFill>
            </a:endParaRPr>
          </a:p>
        </p:txBody>
      </p:sp>
    </p:spTree>
    <p:extLst>
      <p:ext uri="{BB962C8B-B14F-4D97-AF65-F5344CB8AC3E}">
        <p14:creationId xmlns:p14="http://schemas.microsoft.com/office/powerpoint/2010/main" val="143137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8021" y="1448335"/>
            <a:ext cx="6949895"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cs typeface="Microsoft Sans Serif" pitchFamily="34" charset="0"/>
              </a:rPr>
              <a:t>My hands wrinkle like dry raisins.  The aroma of garbage hits my nose like a strike of lightening.  I inhale dust as I sweep the messy floors, and my arms are near to falling off as I scrub the bathroom tub and sink.  What is this?   Washing, sweeping, and scrubbing are just plain back-breaking chores.  All of this strife deserves a big reward</a:t>
            </a:r>
            <a:r>
              <a:rPr kumimoji="0" lang="en-US" sz="2200" b="0" i="0" u="none" strike="noStrike" cap="none" normalizeH="0" dirty="0" smtClean="0">
                <a:ln>
                  <a:noFill/>
                </a:ln>
                <a:solidFill>
                  <a:srgbClr val="000086"/>
                </a:solidFill>
                <a:effectLst/>
                <a:latin typeface="Arial Black" pitchFamily="34" charset="0"/>
                <a:ea typeface="Times New Roman" pitchFamily="18" charset="0"/>
                <a:cs typeface="Microsoft Sans Serif" pitchFamily="34" charset="0"/>
              </a:rPr>
              <a:t> and that reward is my allowance.  Mom and Dad, I need more money for my work; you should raise my allowance!  </a:t>
            </a:r>
            <a:endParaRPr kumimoji="0" lang="en-US" sz="2200" b="0" i="0" u="none" strike="noStrike" cap="none" normalizeH="0" baseline="0" dirty="0" smtClean="0">
              <a:ln>
                <a:noFill/>
              </a:ln>
              <a:solidFill>
                <a:srgbClr val="000086"/>
              </a:solidFill>
              <a:effectLst/>
              <a:latin typeface="Arial Black" pitchFamily="34" charset="0"/>
            </a:endParaRPr>
          </a:p>
        </p:txBody>
      </p:sp>
      <p:sp>
        <p:nvSpPr>
          <p:cNvPr id="3" name="Rectangle 2"/>
          <p:cNvSpPr/>
          <p:nvPr/>
        </p:nvSpPr>
        <p:spPr>
          <a:xfrm>
            <a:off x="838200" y="-152400"/>
            <a:ext cx="7109640" cy="1200329"/>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72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Simile Hook</a:t>
            </a:r>
            <a:endParaRPr lang="en-US" sz="72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pic>
        <p:nvPicPr>
          <p:cNvPr id="14338" name="Picture 2" descr="http://www.bestweekever.tv/bwe/images/2008/02/Rais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0821" y="2291625"/>
            <a:ext cx="1834037" cy="21298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71600" y="5257800"/>
            <a:ext cx="6324600" cy="1384995"/>
          </a:xfrm>
          <a:prstGeom prst="rect">
            <a:avLst/>
          </a:prstGeom>
          <a:noFill/>
        </p:spPr>
        <p:txBody>
          <a:bodyPr wrap="square" rtlCol="0">
            <a:spAutoFit/>
          </a:bodyPr>
          <a:lstStyle/>
          <a:p>
            <a:pPr algn="ctr"/>
            <a:r>
              <a:rPr lang="en-US" sz="2400" b="1" dirty="0" smtClean="0">
                <a:solidFill>
                  <a:srgbClr val="E2D5A3"/>
                </a:solidFill>
                <a:latin typeface="Berlin Sans FB" pitchFamily="34" charset="0"/>
              </a:rPr>
              <a:t>What is the “hook” or lead sentence?</a:t>
            </a:r>
          </a:p>
          <a:p>
            <a:pPr algn="ctr"/>
            <a:r>
              <a:rPr lang="en-US" sz="2400" b="1" dirty="0" smtClean="0">
                <a:solidFill>
                  <a:srgbClr val="E2D5A3"/>
                </a:solidFill>
                <a:latin typeface="Berlin Sans FB" pitchFamily="34" charset="0"/>
              </a:rPr>
              <a:t>What is the Claim or Thesis of this essay?</a:t>
            </a:r>
          </a:p>
          <a:p>
            <a:endParaRPr lang="en-US" sz="3600" b="1" dirty="0">
              <a:solidFill>
                <a:srgbClr val="000086"/>
              </a:solidFill>
              <a:latin typeface="CK Journaling"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30997"/>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8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The 4 Important Hooks </a:t>
            </a:r>
            <a:endParaRPr lang="en-US" sz="48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sp>
        <p:nvSpPr>
          <p:cNvPr id="5" name="TextBox 4"/>
          <p:cNvSpPr txBox="1"/>
          <p:nvPr/>
        </p:nvSpPr>
        <p:spPr>
          <a:xfrm>
            <a:off x="0" y="838200"/>
            <a:ext cx="8915400" cy="2123658"/>
          </a:xfrm>
          <a:prstGeom prst="rect">
            <a:avLst/>
          </a:prstGeom>
          <a:noFill/>
        </p:spPr>
        <p:txBody>
          <a:bodyPr wrap="square" rtlCol="0">
            <a:spAutoFit/>
          </a:bodyPr>
          <a:lstStyle/>
          <a:p>
            <a:pPr algn="ctr"/>
            <a:r>
              <a:rPr lang="en-US" sz="3300" dirty="0" smtClean="0">
                <a:solidFill>
                  <a:srgbClr val="000086"/>
                </a:solidFill>
                <a:latin typeface="Arial Rounded MT Bold" pitchFamily="34" charset="0"/>
                <a:sym typeface="Wingdings 2"/>
              </a:rPr>
              <a:t>Remember the hook is at the very beginning of the writing.  No matter which hook you use, make it fit the topic, and be creative and have fun with it.  </a:t>
            </a:r>
            <a:endParaRPr lang="en-US" sz="3300" i="1" dirty="0">
              <a:solidFill>
                <a:srgbClr val="000086"/>
              </a:solidFill>
              <a:latin typeface="Arial Rounded MT Bold" pitchFamily="34" charset="0"/>
            </a:endParaRPr>
          </a:p>
        </p:txBody>
      </p:sp>
      <p:pic>
        <p:nvPicPr>
          <p:cNvPr id="24578" name="Picture 2" descr="http://www.fotosearch.com/bthumb/ARP/ARP114/Elct_Brn.jpg"/>
          <p:cNvPicPr>
            <a:picLocks noChangeAspect="1" noChangeArrowheads="1"/>
          </p:cNvPicPr>
          <p:nvPr/>
        </p:nvPicPr>
        <p:blipFill>
          <a:blip r:embed="rId2" cstate="print"/>
          <a:srcRect/>
          <a:stretch>
            <a:fillRect/>
          </a:stretch>
        </p:blipFill>
        <p:spPr bwMode="auto">
          <a:xfrm>
            <a:off x="5791200" y="2961858"/>
            <a:ext cx="2882377" cy="3024717"/>
          </a:xfrm>
          <a:prstGeom prst="rect">
            <a:avLst/>
          </a:prstGeom>
          <a:noFill/>
        </p:spPr>
      </p:pic>
      <p:pic>
        <p:nvPicPr>
          <p:cNvPr id="24580" name="Picture 4" descr="http://www.great-lakes.org/graphics-2/TTI/713-733-BLOODRED-HOOK.jpg"/>
          <p:cNvPicPr>
            <a:picLocks noChangeAspect="1" noChangeArrowheads="1"/>
          </p:cNvPicPr>
          <p:nvPr/>
        </p:nvPicPr>
        <p:blipFill>
          <a:blip r:embed="rId3" cstate="print">
            <a:biLevel thresh="50000"/>
          </a:blip>
          <a:srcRect/>
          <a:stretch>
            <a:fillRect/>
          </a:stretch>
        </p:blipFill>
        <p:spPr bwMode="auto">
          <a:xfrm rot="17701630">
            <a:off x="4565037" y="3910129"/>
            <a:ext cx="1252088" cy="3056900"/>
          </a:xfrm>
          <a:prstGeom prst="rect">
            <a:avLst/>
          </a:prstGeom>
          <a:noFill/>
        </p:spPr>
      </p:pic>
      <p:sp>
        <p:nvSpPr>
          <p:cNvPr id="7" name="TextBox 6"/>
          <p:cNvSpPr txBox="1"/>
          <p:nvPr/>
        </p:nvSpPr>
        <p:spPr>
          <a:xfrm>
            <a:off x="533400" y="3581400"/>
            <a:ext cx="2971800" cy="3046988"/>
          </a:xfrm>
          <a:prstGeom prst="rect">
            <a:avLst/>
          </a:prstGeom>
          <a:noFill/>
        </p:spPr>
        <p:txBody>
          <a:bodyPr wrap="square" rtlCol="0">
            <a:spAutoFit/>
          </a:bodyPr>
          <a:lstStyle/>
          <a:p>
            <a:pPr algn="ctr"/>
            <a:r>
              <a:rPr lang="en-US" sz="3200" dirty="0" smtClean="0">
                <a:solidFill>
                  <a:srgbClr val="000086"/>
                </a:solidFill>
                <a:latin typeface="Arial Black" pitchFamily="34" charset="0"/>
              </a:rPr>
              <a:t>A good hook grabs the reader’s brain and doesn’t let go!  </a:t>
            </a:r>
            <a:endParaRPr lang="en-US" sz="3200" dirty="0">
              <a:solidFill>
                <a:srgbClr val="000086"/>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80">
                                          <p:stCondLst>
                                            <p:cond delay="0"/>
                                          </p:stCondLst>
                                        </p:cTn>
                                        <p:tgtEl>
                                          <p:spTgt spid="7"/>
                                        </p:tgtEl>
                                      </p:cBhvr>
                                    </p:animEffect>
                                    <p:anim calcmode="lin" valueType="num">
                                      <p:cBhvr>
                                        <p:cTn id="1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tgtEl>
                                      </p:cBhvr>
                                      <p:to x="100000" y="60000"/>
                                    </p:animScale>
                                    <p:animScale>
                                      <p:cBhvr>
                                        <p:cTn id="19" dur="166" decel="50000">
                                          <p:stCondLst>
                                            <p:cond delay="676"/>
                                          </p:stCondLst>
                                        </p:cTn>
                                        <p:tgtEl>
                                          <p:spTgt spid="7"/>
                                        </p:tgtEl>
                                      </p:cBhvr>
                                      <p:to x="100000" y="100000"/>
                                    </p:animScale>
                                    <p:animScale>
                                      <p:cBhvr>
                                        <p:cTn id="20" dur="26">
                                          <p:stCondLst>
                                            <p:cond delay="1312"/>
                                          </p:stCondLst>
                                        </p:cTn>
                                        <p:tgtEl>
                                          <p:spTgt spid="7"/>
                                        </p:tgtEl>
                                      </p:cBhvr>
                                      <p:to x="100000" y="80000"/>
                                    </p:animScale>
                                    <p:animScale>
                                      <p:cBhvr>
                                        <p:cTn id="21" dur="166" decel="50000">
                                          <p:stCondLst>
                                            <p:cond delay="1338"/>
                                          </p:stCondLst>
                                        </p:cTn>
                                        <p:tgtEl>
                                          <p:spTgt spid="7"/>
                                        </p:tgtEl>
                                      </p:cBhvr>
                                      <p:to x="100000" y="100000"/>
                                    </p:animScale>
                                    <p:animScale>
                                      <p:cBhvr>
                                        <p:cTn id="22" dur="26">
                                          <p:stCondLst>
                                            <p:cond delay="1642"/>
                                          </p:stCondLst>
                                        </p:cTn>
                                        <p:tgtEl>
                                          <p:spTgt spid="7"/>
                                        </p:tgtEl>
                                      </p:cBhvr>
                                      <p:to x="100000" y="90000"/>
                                    </p:animScale>
                                    <p:animScale>
                                      <p:cBhvr>
                                        <p:cTn id="23" dur="166" decel="50000">
                                          <p:stCondLst>
                                            <p:cond delay="1668"/>
                                          </p:stCondLst>
                                        </p:cTn>
                                        <p:tgtEl>
                                          <p:spTgt spid="7"/>
                                        </p:tgtEl>
                                      </p:cBhvr>
                                      <p:to x="100000" y="100000"/>
                                    </p:animScale>
                                    <p:animScale>
                                      <p:cBhvr>
                                        <p:cTn id="24" dur="26">
                                          <p:stCondLst>
                                            <p:cond delay="1808"/>
                                          </p:stCondLst>
                                        </p:cTn>
                                        <p:tgtEl>
                                          <p:spTgt spid="7"/>
                                        </p:tgtEl>
                                      </p:cBhvr>
                                      <p:to x="100000" y="95000"/>
                                    </p:animScale>
                                    <p:animScale>
                                      <p:cBhvr>
                                        <p:cTn id="25" dur="166" decel="50000">
                                          <p:stCondLst>
                                            <p:cond delay="1834"/>
                                          </p:stCondLst>
                                        </p:cTn>
                                        <p:tgtEl>
                                          <p:spTgt spid="7"/>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2" presetClass="emph" presetSubtype="0" fill="hold" nodeType="clickEffect">
                                  <p:stCondLst>
                                    <p:cond delay="0"/>
                                  </p:stCondLst>
                                  <p:childTnLst>
                                    <p:animClr clrSpc="rgb" dir="cw">
                                      <p:cBhvr override="childStyle">
                                        <p:cTn id="29" dur="100" fill="hold"/>
                                        <p:tgtEl>
                                          <p:spTgt spid="24580"/>
                                        </p:tgtEl>
                                        <p:attrNameLst>
                                          <p:attrName>style.color</p:attrName>
                                        </p:attrNameLst>
                                      </p:cBhvr>
                                      <p:to>
                                        <a:schemeClr val="accent2"/>
                                      </p:to>
                                    </p:animClr>
                                    <p:animClr clrSpc="rgb" dir="cw">
                                      <p:cBhvr>
                                        <p:cTn id="30" dur="100" fill="hold"/>
                                        <p:tgtEl>
                                          <p:spTgt spid="24580"/>
                                        </p:tgtEl>
                                        <p:attrNameLst>
                                          <p:attrName>fillcolor</p:attrName>
                                        </p:attrNameLst>
                                      </p:cBhvr>
                                      <p:to>
                                        <a:schemeClr val="accent2"/>
                                      </p:to>
                                    </p:animClr>
                                    <p:set>
                                      <p:cBhvr>
                                        <p:cTn id="31" dur="100" fill="hold"/>
                                        <p:tgtEl>
                                          <p:spTgt spid="24580"/>
                                        </p:tgtEl>
                                        <p:attrNameLst>
                                          <p:attrName>fill.type</p:attrName>
                                        </p:attrNameLst>
                                      </p:cBhvr>
                                      <p:to>
                                        <p:strVal val="solid"/>
                                      </p:to>
                                    </p:set>
                                    <p:set>
                                      <p:cBhvr>
                                        <p:cTn id="32" dur="100" fill="hold"/>
                                        <p:tgtEl>
                                          <p:spTgt spid="24580"/>
                                        </p:tgtEl>
                                        <p:attrNameLst>
                                          <p:attrName>fill.on</p:attrName>
                                        </p:attrNameLst>
                                      </p:cBhvr>
                                      <p:to>
                                        <p:strVal val="true"/>
                                      </p:to>
                                    </p:set>
                                    <p:animRot by="120000">
                                      <p:cBhvr>
                                        <p:cTn id="33" dur="100" fill="hold">
                                          <p:stCondLst>
                                            <p:cond delay="0"/>
                                          </p:stCondLst>
                                        </p:cTn>
                                        <p:tgtEl>
                                          <p:spTgt spid="24580"/>
                                        </p:tgtEl>
                                        <p:attrNameLst>
                                          <p:attrName>r</p:attrName>
                                        </p:attrNameLst>
                                      </p:cBhvr>
                                    </p:animRot>
                                    <p:animRot by="-240000">
                                      <p:cBhvr>
                                        <p:cTn id="34" dur="200" fill="hold">
                                          <p:stCondLst>
                                            <p:cond delay="200"/>
                                          </p:stCondLst>
                                        </p:cTn>
                                        <p:tgtEl>
                                          <p:spTgt spid="24580"/>
                                        </p:tgtEl>
                                        <p:attrNameLst>
                                          <p:attrName>r</p:attrName>
                                        </p:attrNameLst>
                                      </p:cBhvr>
                                    </p:animRot>
                                    <p:animRot by="240000">
                                      <p:cBhvr>
                                        <p:cTn id="35" dur="200" fill="hold">
                                          <p:stCondLst>
                                            <p:cond delay="400"/>
                                          </p:stCondLst>
                                        </p:cTn>
                                        <p:tgtEl>
                                          <p:spTgt spid="24580"/>
                                        </p:tgtEl>
                                        <p:attrNameLst>
                                          <p:attrName>r</p:attrName>
                                        </p:attrNameLst>
                                      </p:cBhvr>
                                    </p:animRot>
                                    <p:animRot by="-240000">
                                      <p:cBhvr>
                                        <p:cTn id="36" dur="200" fill="hold">
                                          <p:stCondLst>
                                            <p:cond delay="600"/>
                                          </p:stCondLst>
                                        </p:cTn>
                                        <p:tgtEl>
                                          <p:spTgt spid="24580"/>
                                        </p:tgtEl>
                                        <p:attrNameLst>
                                          <p:attrName>r</p:attrName>
                                        </p:attrNameLst>
                                      </p:cBhvr>
                                    </p:animRot>
                                    <p:animRot by="120000">
                                      <p:cBhvr>
                                        <p:cTn id="37" dur="200" fill="hold">
                                          <p:stCondLst>
                                            <p:cond delay="800"/>
                                          </p:stCondLst>
                                        </p:cTn>
                                        <p:tgtEl>
                                          <p:spTgt spid="24580"/>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35" presetClass="emph" presetSubtype="0" fill="hold" nodeType="clickEffect">
                                  <p:stCondLst>
                                    <p:cond delay="0"/>
                                  </p:stCondLst>
                                  <p:childTnLst>
                                    <p:anim calcmode="discrete" valueType="str">
                                      <p:cBhvr>
                                        <p:cTn id="41" dur="1000" fill="hold"/>
                                        <p:tgtEl>
                                          <p:spTgt spid="24578"/>
                                        </p:tgtEl>
                                        <p:attrNameLst>
                                          <p:attrName>style.visibility</p:attrName>
                                        </p:attrNameLst>
                                      </p:cBhvr>
                                      <p:tavLst>
                                        <p:tav tm="0">
                                          <p:val>
                                            <p:strVal val="hidden"/>
                                          </p:val>
                                        </p:tav>
                                        <p:tav tm="50000">
                                          <p:val>
                                            <p:strVal val="visible"/>
                                          </p:val>
                                        </p:tav>
                                      </p:tavLst>
                                    </p:anim>
                                  </p:childTnLst>
                                </p:cTn>
                              </p:par>
                            </p:childTnLst>
                          </p:cTn>
                        </p:par>
                      </p:childTnLst>
                    </p:cTn>
                  </p:par>
                  <p:par>
                    <p:cTn id="42" fill="hold">
                      <p:stCondLst>
                        <p:cond delay="indefinite"/>
                      </p:stCondLst>
                      <p:childTnLst>
                        <p:par>
                          <p:cTn id="43" fill="hold">
                            <p:stCondLst>
                              <p:cond delay="0"/>
                            </p:stCondLst>
                            <p:childTnLst>
                              <p:par>
                                <p:cTn id="44" presetID="32" presetClass="emph" presetSubtype="0" fill="hold" nodeType="clickEffect">
                                  <p:stCondLst>
                                    <p:cond delay="0"/>
                                  </p:stCondLst>
                                  <p:childTnLst>
                                    <p:animClr clrSpc="rgb" dir="cw">
                                      <p:cBhvr override="childStyle">
                                        <p:cTn id="45" dur="100" fill="hold"/>
                                        <p:tgtEl>
                                          <p:spTgt spid="24580"/>
                                        </p:tgtEl>
                                        <p:attrNameLst>
                                          <p:attrName>style.color</p:attrName>
                                        </p:attrNameLst>
                                      </p:cBhvr>
                                      <p:to>
                                        <a:schemeClr val="accent2"/>
                                      </p:to>
                                    </p:animClr>
                                    <p:animClr clrSpc="rgb" dir="cw">
                                      <p:cBhvr>
                                        <p:cTn id="46" dur="100" fill="hold"/>
                                        <p:tgtEl>
                                          <p:spTgt spid="24580"/>
                                        </p:tgtEl>
                                        <p:attrNameLst>
                                          <p:attrName>fillcolor</p:attrName>
                                        </p:attrNameLst>
                                      </p:cBhvr>
                                      <p:to>
                                        <a:schemeClr val="accent2"/>
                                      </p:to>
                                    </p:animClr>
                                    <p:set>
                                      <p:cBhvr>
                                        <p:cTn id="47" dur="100" fill="hold"/>
                                        <p:tgtEl>
                                          <p:spTgt spid="24580"/>
                                        </p:tgtEl>
                                        <p:attrNameLst>
                                          <p:attrName>fill.type</p:attrName>
                                        </p:attrNameLst>
                                      </p:cBhvr>
                                      <p:to>
                                        <p:strVal val="solid"/>
                                      </p:to>
                                    </p:set>
                                    <p:set>
                                      <p:cBhvr>
                                        <p:cTn id="48" dur="100" fill="hold"/>
                                        <p:tgtEl>
                                          <p:spTgt spid="24580"/>
                                        </p:tgtEl>
                                        <p:attrNameLst>
                                          <p:attrName>fill.on</p:attrName>
                                        </p:attrNameLst>
                                      </p:cBhvr>
                                      <p:to>
                                        <p:strVal val="true"/>
                                      </p:to>
                                    </p:set>
                                    <p:animRot by="120000">
                                      <p:cBhvr>
                                        <p:cTn id="49" dur="100" fill="hold">
                                          <p:stCondLst>
                                            <p:cond delay="0"/>
                                          </p:stCondLst>
                                        </p:cTn>
                                        <p:tgtEl>
                                          <p:spTgt spid="24580"/>
                                        </p:tgtEl>
                                        <p:attrNameLst>
                                          <p:attrName>r</p:attrName>
                                        </p:attrNameLst>
                                      </p:cBhvr>
                                    </p:animRot>
                                    <p:animRot by="-240000">
                                      <p:cBhvr>
                                        <p:cTn id="50" dur="200" fill="hold">
                                          <p:stCondLst>
                                            <p:cond delay="200"/>
                                          </p:stCondLst>
                                        </p:cTn>
                                        <p:tgtEl>
                                          <p:spTgt spid="24580"/>
                                        </p:tgtEl>
                                        <p:attrNameLst>
                                          <p:attrName>r</p:attrName>
                                        </p:attrNameLst>
                                      </p:cBhvr>
                                    </p:animRot>
                                    <p:animRot by="240000">
                                      <p:cBhvr>
                                        <p:cTn id="51" dur="200" fill="hold">
                                          <p:stCondLst>
                                            <p:cond delay="400"/>
                                          </p:stCondLst>
                                        </p:cTn>
                                        <p:tgtEl>
                                          <p:spTgt spid="24580"/>
                                        </p:tgtEl>
                                        <p:attrNameLst>
                                          <p:attrName>r</p:attrName>
                                        </p:attrNameLst>
                                      </p:cBhvr>
                                    </p:animRot>
                                    <p:animRot by="-240000">
                                      <p:cBhvr>
                                        <p:cTn id="52" dur="200" fill="hold">
                                          <p:stCondLst>
                                            <p:cond delay="600"/>
                                          </p:stCondLst>
                                        </p:cTn>
                                        <p:tgtEl>
                                          <p:spTgt spid="24580"/>
                                        </p:tgtEl>
                                        <p:attrNameLst>
                                          <p:attrName>r</p:attrName>
                                        </p:attrNameLst>
                                      </p:cBhvr>
                                    </p:animRot>
                                    <p:animRot by="120000">
                                      <p:cBhvr>
                                        <p:cTn id="53" dur="200" fill="hold">
                                          <p:stCondLst>
                                            <p:cond delay="800"/>
                                          </p:stCondLst>
                                        </p:cTn>
                                        <p:tgtEl>
                                          <p:spTgt spid="2458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3810000" cy="46166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Review—4 Hooks</a:t>
            </a:r>
            <a:endParaRPr lang="en-US" sz="24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sp>
        <p:nvSpPr>
          <p:cNvPr id="10" name="TextBox 9"/>
          <p:cNvSpPr txBox="1"/>
          <p:nvPr/>
        </p:nvSpPr>
        <p:spPr>
          <a:xfrm>
            <a:off x="228600" y="914400"/>
            <a:ext cx="8915400" cy="3046988"/>
          </a:xfrm>
          <a:prstGeom prst="rect">
            <a:avLst/>
          </a:prstGeom>
          <a:noFill/>
        </p:spPr>
        <p:txBody>
          <a:bodyPr wrap="square" rtlCol="0">
            <a:spAutoFit/>
          </a:bodyPr>
          <a:lstStyle/>
          <a:p>
            <a:pPr algn="ctr"/>
            <a:r>
              <a:rPr lang="en-US" sz="3200" dirty="0" smtClean="0">
                <a:solidFill>
                  <a:srgbClr val="000086"/>
                </a:solidFill>
                <a:latin typeface="Arial Rounded MT Bold" pitchFamily="34" charset="0"/>
              </a:rPr>
              <a:t>1. “I've had a little bit too much, much, all of the people start to rush, start to rush by, dizzy twisted dance,</a:t>
            </a:r>
            <a:r>
              <a:rPr lang="en-US" sz="3200" dirty="0" smtClean="0"/>
              <a:t> </a:t>
            </a:r>
            <a:r>
              <a:rPr lang="en-US" sz="3200" dirty="0" smtClean="0">
                <a:solidFill>
                  <a:srgbClr val="000086"/>
                </a:solidFill>
                <a:latin typeface="Arial Rounded MT Bold" pitchFamily="34" charset="0"/>
              </a:rPr>
              <a:t>just dance, </a:t>
            </a:r>
            <a:r>
              <a:rPr lang="en-US" sz="3200" dirty="0" err="1" smtClean="0">
                <a:solidFill>
                  <a:srgbClr val="000086"/>
                </a:solidFill>
                <a:latin typeface="Arial Rounded MT Bold" pitchFamily="34" charset="0"/>
              </a:rPr>
              <a:t>gonna</a:t>
            </a:r>
            <a:r>
              <a:rPr lang="en-US" sz="3200" dirty="0" smtClean="0">
                <a:solidFill>
                  <a:srgbClr val="000086"/>
                </a:solidFill>
                <a:latin typeface="Arial Rounded MT Bold" pitchFamily="34" charset="0"/>
              </a:rPr>
              <a:t> be </a:t>
            </a:r>
            <a:r>
              <a:rPr lang="en-US" sz="3200" dirty="0" smtClean="0">
                <a:solidFill>
                  <a:srgbClr val="000086"/>
                </a:solidFill>
                <a:latin typeface="Arial Rounded MT Bold" pitchFamily="34" charset="0"/>
              </a:rPr>
              <a:t>okay.” </a:t>
            </a:r>
            <a:r>
              <a:rPr lang="en-US" sz="3200" dirty="0" smtClean="0">
                <a:solidFill>
                  <a:srgbClr val="000086"/>
                </a:solidFill>
                <a:latin typeface="Arial Rounded MT Bold" pitchFamily="34" charset="0"/>
              </a:rPr>
              <a:t>This is the song thumping out of the speakers on the first day my sister, who just got her license, drives me to school. </a:t>
            </a:r>
            <a:endParaRPr lang="en-US" sz="3200" dirty="0">
              <a:solidFill>
                <a:srgbClr val="000086"/>
              </a:solidFill>
              <a:latin typeface="Arial Rounded MT Bold" pitchFamily="34" charset="0"/>
            </a:endParaRPr>
          </a:p>
        </p:txBody>
      </p:sp>
      <p:sp>
        <p:nvSpPr>
          <p:cNvPr id="11" name="TextBox 10"/>
          <p:cNvSpPr txBox="1"/>
          <p:nvPr/>
        </p:nvSpPr>
        <p:spPr>
          <a:xfrm>
            <a:off x="228600" y="4267200"/>
            <a:ext cx="8915400" cy="2062103"/>
          </a:xfrm>
          <a:prstGeom prst="rect">
            <a:avLst/>
          </a:prstGeom>
          <a:noFill/>
        </p:spPr>
        <p:txBody>
          <a:bodyPr wrap="square" rtlCol="0">
            <a:spAutoFit/>
          </a:bodyPr>
          <a:lstStyle/>
          <a:p>
            <a:pPr algn="ctr"/>
            <a:r>
              <a:rPr lang="en-US" sz="3200" dirty="0" smtClean="0">
                <a:solidFill>
                  <a:srgbClr val="000086"/>
                </a:solidFill>
                <a:latin typeface="Arial Rounded MT Bold" pitchFamily="34" charset="0"/>
                <a:sym typeface="Wingdings 2"/>
              </a:rPr>
              <a:t>2. A day at my family reunion is almost like a day at the zoo. It is a long time with a bunch of wild creatures that you have never seen before.  </a:t>
            </a:r>
            <a:endParaRPr lang="en-US" sz="3200" dirty="0"/>
          </a:p>
        </p:txBody>
      </p:sp>
      <p:sp>
        <p:nvSpPr>
          <p:cNvPr id="3" name="TextBox 2"/>
          <p:cNvSpPr txBox="1"/>
          <p:nvPr/>
        </p:nvSpPr>
        <p:spPr>
          <a:xfrm>
            <a:off x="3810000" y="42965"/>
            <a:ext cx="5257800" cy="923330"/>
          </a:xfrm>
          <a:prstGeom prst="rect">
            <a:avLst/>
          </a:prstGeom>
          <a:noFill/>
        </p:spPr>
        <p:txBody>
          <a:bodyPr wrap="square" rtlCol="0">
            <a:spAutoFit/>
          </a:bodyPr>
          <a:lstStyle/>
          <a:p>
            <a:r>
              <a:rPr lang="en-US" dirty="0" smtClean="0"/>
              <a:t>Number your paper from 1-4.  Identify which type of hook is used for each of the </a:t>
            </a:r>
            <a:r>
              <a:rPr lang="en-US" smtClean="0"/>
              <a:t>following examples.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15663"/>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0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Review—4 Hooks</a:t>
            </a:r>
            <a:endParaRPr lang="en-US" sz="60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sp>
        <p:nvSpPr>
          <p:cNvPr id="10" name="TextBox 9"/>
          <p:cNvSpPr txBox="1"/>
          <p:nvPr/>
        </p:nvSpPr>
        <p:spPr>
          <a:xfrm>
            <a:off x="0" y="914400"/>
            <a:ext cx="9144000" cy="1569660"/>
          </a:xfrm>
          <a:prstGeom prst="rect">
            <a:avLst/>
          </a:prstGeom>
          <a:noFill/>
        </p:spPr>
        <p:txBody>
          <a:bodyPr wrap="square" rtlCol="0">
            <a:spAutoFit/>
          </a:bodyPr>
          <a:lstStyle/>
          <a:p>
            <a:pPr algn="ctr"/>
            <a:r>
              <a:rPr lang="en-US" sz="3200" dirty="0" smtClean="0">
                <a:solidFill>
                  <a:srgbClr val="000086"/>
                </a:solidFill>
                <a:latin typeface="Arial Rounded MT Bold" pitchFamily="34" charset="0"/>
                <a:sym typeface="Wingdings 2"/>
              </a:rPr>
              <a:t>3. “</a:t>
            </a:r>
            <a:r>
              <a:rPr lang="en-US" sz="3200" dirty="0" err="1" smtClean="0">
                <a:solidFill>
                  <a:srgbClr val="000086"/>
                </a:solidFill>
                <a:latin typeface="Arial Rounded MT Bold" pitchFamily="34" charset="0"/>
                <a:sym typeface="Wingdings 2"/>
              </a:rPr>
              <a:t>Aaaaiiieeeeeee</a:t>
            </a:r>
            <a:r>
              <a:rPr lang="en-US" sz="3200" dirty="0" smtClean="0">
                <a:solidFill>
                  <a:srgbClr val="000086"/>
                </a:solidFill>
                <a:latin typeface="Arial Rounded MT Bold" pitchFamily="34" charset="0"/>
                <a:sym typeface="Wingdings 2"/>
              </a:rPr>
              <a:t>!” This is the sound of my voice wailing with fright as I fly down the zip line. </a:t>
            </a:r>
            <a:endParaRPr lang="en-US" sz="3200" dirty="0"/>
          </a:p>
        </p:txBody>
      </p:sp>
      <p:sp>
        <p:nvSpPr>
          <p:cNvPr id="11" name="TextBox 10"/>
          <p:cNvSpPr txBox="1"/>
          <p:nvPr/>
        </p:nvSpPr>
        <p:spPr>
          <a:xfrm>
            <a:off x="228600" y="2667000"/>
            <a:ext cx="8915400" cy="3539430"/>
          </a:xfrm>
          <a:prstGeom prst="rect">
            <a:avLst/>
          </a:prstGeom>
          <a:noFill/>
        </p:spPr>
        <p:txBody>
          <a:bodyPr wrap="square" rtlCol="0">
            <a:spAutoFit/>
          </a:bodyPr>
          <a:lstStyle/>
          <a:p>
            <a:pPr algn="ctr"/>
            <a:r>
              <a:rPr lang="en-US" sz="3200" dirty="0" smtClean="0">
                <a:solidFill>
                  <a:srgbClr val="000086"/>
                </a:solidFill>
                <a:latin typeface="Arial Rounded MT Bold" pitchFamily="34" charset="0"/>
                <a:sym typeface="Wingdings 2"/>
              </a:rPr>
              <a:t>4. Imagine staring up at the massive, metal steps of the school bus. Lunch money jingles in your pocket and the fabric of your new red Spiderman backpack almost glistens.  You are nervous and excited, because this is your first day of kindergarten.  </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idx="1"/>
          </p:nvPr>
        </p:nvSpPr>
        <p:spPr/>
        <p:txBody>
          <a:bodyPr/>
          <a:lstStyle/>
          <a:p>
            <a:pPr marL="651510" indent="-514350">
              <a:buFont typeface="+mj-lt"/>
              <a:buAutoNum type="arabicPeriod"/>
            </a:pPr>
            <a:r>
              <a:rPr lang="en-US" b="1" dirty="0" smtClean="0">
                <a:solidFill>
                  <a:schemeClr val="bg1"/>
                </a:solidFill>
              </a:rPr>
              <a:t>Which of the excerpts do you think hooked the reader the best?</a:t>
            </a:r>
          </a:p>
          <a:p>
            <a:pPr marL="651510" indent="-514350">
              <a:buFont typeface="+mj-lt"/>
              <a:buAutoNum type="arabicPeriod"/>
            </a:pPr>
            <a:r>
              <a:rPr lang="en-US" b="1" dirty="0" smtClean="0">
                <a:solidFill>
                  <a:schemeClr val="bg1"/>
                </a:solidFill>
              </a:rPr>
              <a:t>What made the hook good?</a:t>
            </a:r>
          </a:p>
          <a:p>
            <a:pPr marL="651510" indent="-514350">
              <a:buFont typeface="+mj-lt"/>
              <a:buAutoNum type="arabicPeriod"/>
            </a:pPr>
            <a:r>
              <a:rPr lang="en-US" b="1" dirty="0" smtClean="0">
                <a:solidFill>
                  <a:schemeClr val="bg1"/>
                </a:solidFill>
              </a:rPr>
              <a:t>Which of the excerpts do you think had the least effective hook?</a:t>
            </a:r>
          </a:p>
          <a:p>
            <a:pPr marL="651510" indent="-514350">
              <a:buFont typeface="+mj-lt"/>
              <a:buAutoNum type="arabicPeriod"/>
            </a:pPr>
            <a:r>
              <a:rPr lang="en-US" b="1" dirty="0" smtClean="0">
                <a:solidFill>
                  <a:schemeClr val="bg1"/>
                </a:solidFill>
              </a:rPr>
              <a:t>Why was this hook not as good?</a:t>
            </a:r>
            <a:endParaRPr lang="en-US" b="1" dirty="0">
              <a:solidFill>
                <a:schemeClr val="bg1"/>
              </a:solidFill>
            </a:endParaRPr>
          </a:p>
        </p:txBody>
      </p:sp>
    </p:spTree>
    <p:extLst>
      <p:ext uri="{BB962C8B-B14F-4D97-AF65-F5344CB8AC3E}">
        <p14:creationId xmlns:p14="http://schemas.microsoft.com/office/powerpoint/2010/main" val="146831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838200"/>
          </a:xfrm>
        </p:spPr>
        <p:txBody>
          <a:bodyPr/>
          <a:lstStyle/>
          <a:p>
            <a:r>
              <a:rPr lang="en-US" dirty="0" smtClean="0"/>
              <a:t>4 types of hooks</a:t>
            </a:r>
            <a:endParaRPr lang="en-US" dirty="0"/>
          </a:p>
        </p:txBody>
      </p:sp>
      <p:sp>
        <p:nvSpPr>
          <p:cNvPr id="3" name="Subtitle 2"/>
          <p:cNvSpPr>
            <a:spLocks noGrp="1"/>
          </p:cNvSpPr>
          <p:nvPr>
            <p:ph type="subTitle" idx="1"/>
          </p:nvPr>
        </p:nvSpPr>
        <p:spPr>
          <a:xfrm>
            <a:off x="3733800" y="1752600"/>
            <a:ext cx="4724400" cy="3581400"/>
          </a:xfrm>
        </p:spPr>
        <p:txBody>
          <a:bodyPr/>
          <a:lstStyle/>
          <a:p>
            <a:r>
              <a:rPr lang="en-US" dirty="0" smtClean="0"/>
              <a:t>Whether you are writing a fictional story or an important non-fiction article, it is important to hook your reader, so they will WANT to continue reading!</a:t>
            </a:r>
            <a:endParaRPr lang="en-US" dirty="0"/>
          </a:p>
        </p:txBody>
      </p:sp>
      <p:pic>
        <p:nvPicPr>
          <p:cNvPr id="1026" name="Picture 2" descr="C:\Users\sstidham\AppData\Local\Microsoft\Windows\Temporary Internet Files\Content.IE5\JGD38IFX\MM900309760[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314325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299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709160"/>
          </a:xfrm>
        </p:spPr>
        <p:txBody>
          <a:bodyPr/>
          <a:lstStyle/>
          <a:p>
            <a:pPr marL="0" lvl="0" indent="0">
              <a:spcBef>
                <a:spcPts val="0"/>
              </a:spcBef>
              <a:buFont typeface="Wingdings 2" pitchFamily="18" charset="2"/>
              <a:buChar char="ù"/>
            </a:pPr>
            <a:r>
              <a:rPr lang="en-US" sz="2800" u="sng" dirty="0">
                <a:solidFill>
                  <a:srgbClr val="000086"/>
                </a:solidFill>
                <a:latin typeface="Arial Rounded MT Bold" pitchFamily="34" charset="0"/>
                <a:sym typeface="Wingdings 2"/>
              </a:rPr>
              <a:t>The noise or sound hook</a:t>
            </a:r>
            <a:r>
              <a:rPr lang="en-US" sz="2800" dirty="0">
                <a:solidFill>
                  <a:srgbClr val="000086"/>
                </a:solidFill>
                <a:latin typeface="Arial Rounded MT Bold" pitchFamily="34" charset="0"/>
                <a:sym typeface="Wingdings 2"/>
              </a:rPr>
              <a:t>.  This </a:t>
            </a:r>
            <a:r>
              <a:rPr lang="en-US" sz="2800" u="sng" dirty="0">
                <a:solidFill>
                  <a:srgbClr val="000086"/>
                </a:solidFill>
                <a:latin typeface="Arial Rounded MT Bold" pitchFamily="34" charset="0"/>
                <a:sym typeface="Wingdings 2"/>
              </a:rPr>
              <a:t>can also be </a:t>
            </a:r>
          </a:p>
          <a:p>
            <a:pPr marL="0" lvl="0" indent="0">
              <a:spcBef>
                <a:spcPts val="0"/>
              </a:spcBef>
              <a:buNone/>
            </a:pPr>
            <a:r>
              <a:rPr lang="en-US" sz="2800" u="sng" dirty="0">
                <a:solidFill>
                  <a:srgbClr val="000086"/>
                </a:solidFill>
                <a:latin typeface="Arial Rounded MT Bold" pitchFamily="34" charset="0"/>
                <a:sym typeface="Wingdings 2"/>
              </a:rPr>
              <a:t>    called an onomatopoeia</a:t>
            </a:r>
            <a:r>
              <a:rPr lang="en-US" sz="2800" dirty="0">
                <a:solidFill>
                  <a:srgbClr val="000086"/>
                </a:solidFill>
                <a:latin typeface="Arial Rounded MT Bold" pitchFamily="34" charset="0"/>
                <a:sym typeface="Wingdings 2"/>
              </a:rPr>
              <a:t>.  It can be funny but </a:t>
            </a:r>
          </a:p>
          <a:p>
            <a:pPr marL="0" lvl="0" indent="0">
              <a:spcBef>
                <a:spcPts val="0"/>
              </a:spcBef>
              <a:buNone/>
            </a:pPr>
            <a:r>
              <a:rPr lang="en-US" sz="2800" dirty="0">
                <a:solidFill>
                  <a:srgbClr val="000086"/>
                </a:solidFill>
                <a:latin typeface="Arial Rounded MT Bold" pitchFamily="34" charset="0"/>
                <a:sym typeface="Wingdings 2"/>
              </a:rPr>
              <a:t>    keep it short! Just one to three words.  You  </a:t>
            </a:r>
            <a:endParaRPr lang="en-US" sz="2800" dirty="0" smtClean="0">
              <a:solidFill>
                <a:srgbClr val="000086"/>
              </a:solidFill>
              <a:latin typeface="Arial Rounded MT Bold" pitchFamily="34" charset="0"/>
              <a:sym typeface="Wingdings 2"/>
            </a:endParaRPr>
          </a:p>
          <a:p>
            <a:pPr marL="0" lvl="0" indent="0">
              <a:spcBef>
                <a:spcPts val="0"/>
              </a:spcBef>
              <a:buNone/>
            </a:pPr>
            <a:r>
              <a:rPr lang="en-US" sz="2800" dirty="0" smtClean="0">
                <a:solidFill>
                  <a:srgbClr val="000086"/>
                </a:solidFill>
                <a:latin typeface="Arial Rounded MT Bold" pitchFamily="34" charset="0"/>
                <a:sym typeface="Wingdings 2"/>
              </a:rPr>
              <a:t>     can use </a:t>
            </a:r>
            <a:r>
              <a:rPr lang="en-US" sz="2800" dirty="0">
                <a:solidFill>
                  <a:srgbClr val="000086"/>
                </a:solidFill>
                <a:latin typeface="Arial Rounded MT Bold" pitchFamily="34" charset="0"/>
                <a:sym typeface="Wingdings 2"/>
              </a:rPr>
              <a:t>an exclamation </a:t>
            </a:r>
            <a:r>
              <a:rPr lang="en-US" sz="2800" dirty="0" smtClean="0">
                <a:solidFill>
                  <a:srgbClr val="000086"/>
                </a:solidFill>
                <a:latin typeface="Arial Rounded MT Bold" pitchFamily="34" charset="0"/>
                <a:sym typeface="Wingdings 2"/>
              </a:rPr>
              <a:t>(! ) or </a:t>
            </a:r>
            <a:r>
              <a:rPr lang="en-US" sz="2800" dirty="0">
                <a:solidFill>
                  <a:srgbClr val="000086"/>
                </a:solidFill>
                <a:latin typeface="Arial Rounded MT Bold" pitchFamily="34" charset="0"/>
                <a:sym typeface="Wingdings 2"/>
              </a:rPr>
              <a:t>quotation </a:t>
            </a:r>
            <a:endParaRPr lang="en-US" sz="2800" dirty="0" smtClean="0">
              <a:solidFill>
                <a:srgbClr val="000086"/>
              </a:solidFill>
              <a:latin typeface="Arial Rounded MT Bold" pitchFamily="34" charset="0"/>
              <a:sym typeface="Wingdings 2"/>
            </a:endParaRPr>
          </a:p>
          <a:p>
            <a:pPr marL="0" lvl="0" indent="0">
              <a:spcBef>
                <a:spcPts val="0"/>
              </a:spcBef>
              <a:buNone/>
            </a:pPr>
            <a:r>
              <a:rPr lang="en-US" sz="2800" dirty="0">
                <a:solidFill>
                  <a:srgbClr val="000086"/>
                </a:solidFill>
                <a:latin typeface="Arial Rounded MT Bold" pitchFamily="34" charset="0"/>
                <a:sym typeface="Wingdings 2"/>
              </a:rPr>
              <a:t> </a:t>
            </a:r>
            <a:r>
              <a:rPr lang="en-US" sz="2800" dirty="0" smtClean="0">
                <a:solidFill>
                  <a:srgbClr val="000086"/>
                </a:solidFill>
                <a:latin typeface="Arial Rounded MT Bold" pitchFamily="34" charset="0"/>
                <a:sym typeface="Wingdings 2"/>
              </a:rPr>
              <a:t>    marks (“ </a:t>
            </a:r>
            <a:r>
              <a:rPr lang="en-US" sz="2800" dirty="0" smtClean="0">
                <a:solidFill>
                  <a:srgbClr val="000086"/>
                </a:solidFill>
                <a:latin typeface="Arial Rounded MT Bold"/>
                <a:sym typeface="Wingdings 2"/>
              </a:rPr>
              <a:t>”)</a:t>
            </a:r>
            <a:r>
              <a:rPr lang="en-US" sz="2800" dirty="0" smtClean="0">
                <a:solidFill>
                  <a:srgbClr val="000086"/>
                </a:solidFill>
                <a:latin typeface="Arial Rounded MT Bold" pitchFamily="34" charset="0"/>
                <a:sym typeface="Wingdings 2"/>
              </a:rPr>
              <a:t>  </a:t>
            </a:r>
            <a:r>
              <a:rPr lang="en-US" sz="2800" dirty="0">
                <a:solidFill>
                  <a:srgbClr val="000086"/>
                </a:solidFill>
                <a:latin typeface="Arial Rounded MT Bold" pitchFamily="34" charset="0"/>
                <a:sym typeface="Wingdings 2"/>
              </a:rPr>
              <a:t>to </a:t>
            </a:r>
            <a:r>
              <a:rPr lang="en-US" sz="2800" dirty="0" smtClean="0">
                <a:solidFill>
                  <a:srgbClr val="000086"/>
                </a:solidFill>
                <a:latin typeface="Arial Rounded MT Bold" pitchFamily="34" charset="0"/>
                <a:sym typeface="Wingdings 2"/>
              </a:rPr>
              <a:t>give </a:t>
            </a:r>
            <a:r>
              <a:rPr lang="en-US" sz="2800" dirty="0">
                <a:solidFill>
                  <a:srgbClr val="000086"/>
                </a:solidFill>
                <a:latin typeface="Arial Rounded MT Bold" pitchFamily="34" charset="0"/>
                <a:sym typeface="Wingdings 2"/>
              </a:rPr>
              <a:t>it emphasis. </a:t>
            </a:r>
            <a:r>
              <a:rPr lang="en-US" sz="2800" u="sng" dirty="0">
                <a:solidFill>
                  <a:srgbClr val="000086"/>
                </a:solidFill>
                <a:latin typeface="Arial Rounded MT Bold"/>
                <a:sym typeface="Wingdings 2"/>
              </a:rPr>
              <a:t>Remember </a:t>
            </a:r>
            <a:endParaRPr lang="en-US" sz="2800" u="sng" dirty="0" smtClean="0">
              <a:solidFill>
                <a:srgbClr val="000086"/>
              </a:solidFill>
              <a:latin typeface="Arial Rounded MT Bold"/>
              <a:sym typeface="Wingdings 2"/>
            </a:endParaRPr>
          </a:p>
          <a:p>
            <a:pPr marL="0" lvl="0" indent="0">
              <a:spcBef>
                <a:spcPts val="0"/>
              </a:spcBef>
              <a:buNone/>
            </a:pPr>
            <a:r>
              <a:rPr lang="en-US" sz="2800" u="sng" dirty="0">
                <a:solidFill>
                  <a:srgbClr val="000086"/>
                </a:solidFill>
                <a:latin typeface="Arial Rounded MT Bold"/>
                <a:sym typeface="Wingdings 2"/>
              </a:rPr>
              <a:t> </a:t>
            </a:r>
            <a:r>
              <a:rPr lang="en-US" sz="2800" u="sng" dirty="0" smtClean="0">
                <a:solidFill>
                  <a:srgbClr val="000086"/>
                </a:solidFill>
                <a:latin typeface="Arial Rounded MT Bold"/>
                <a:sym typeface="Wingdings 2"/>
              </a:rPr>
              <a:t>    to explain the sound or noise </a:t>
            </a:r>
            <a:r>
              <a:rPr lang="en-US" sz="2800" u="sng" dirty="0">
                <a:solidFill>
                  <a:srgbClr val="000086"/>
                </a:solidFill>
                <a:latin typeface="Arial Rounded MT Bold"/>
                <a:sym typeface="Wingdings 2"/>
              </a:rPr>
              <a:t>to </a:t>
            </a:r>
            <a:r>
              <a:rPr lang="en-US" sz="2800" u="sng" dirty="0" smtClean="0">
                <a:solidFill>
                  <a:srgbClr val="000086"/>
                </a:solidFill>
                <a:latin typeface="Arial Rounded MT Bold"/>
                <a:sym typeface="Wingdings 2"/>
              </a:rPr>
              <a:t>the reader in some way.  You might </a:t>
            </a:r>
            <a:r>
              <a:rPr lang="en-US" u="sng" dirty="0" smtClean="0">
                <a:solidFill>
                  <a:srgbClr val="000086"/>
                </a:solidFill>
                <a:latin typeface="Arial Rounded MT Bold"/>
                <a:sym typeface="Wingdings 2"/>
              </a:rPr>
              <a:t>write:</a:t>
            </a:r>
            <a:endParaRPr lang="en-US" sz="2800" u="sng" dirty="0" smtClean="0">
              <a:solidFill>
                <a:srgbClr val="000086"/>
              </a:solidFill>
              <a:latin typeface="Arial Rounded MT Bold"/>
              <a:sym typeface="Wingdings 2"/>
            </a:endParaRPr>
          </a:p>
          <a:p>
            <a:pPr marL="0" lvl="0" indent="0">
              <a:spcBef>
                <a:spcPts val="0"/>
              </a:spcBef>
              <a:buNone/>
            </a:pPr>
            <a:endParaRPr lang="en-US" sz="2800" i="1" u="sng" dirty="0" smtClean="0">
              <a:solidFill>
                <a:srgbClr val="000086"/>
              </a:solidFill>
              <a:latin typeface="Arial Rounded MT Bold"/>
              <a:sym typeface="Wingdings 2"/>
            </a:endParaRPr>
          </a:p>
          <a:p>
            <a:pPr marL="0" lvl="0" indent="0">
              <a:spcBef>
                <a:spcPts val="0"/>
              </a:spcBef>
              <a:buNone/>
            </a:pPr>
            <a:r>
              <a:rPr lang="en-US" sz="2800" i="1" u="sng" dirty="0" smtClean="0">
                <a:solidFill>
                  <a:srgbClr val="000086"/>
                </a:solidFill>
                <a:latin typeface="Arial Rounded MT Bold"/>
                <a:sym typeface="Wingdings 2"/>
              </a:rPr>
              <a:t>This </a:t>
            </a:r>
            <a:r>
              <a:rPr lang="en-US" sz="2800" i="1" u="sng" dirty="0">
                <a:solidFill>
                  <a:srgbClr val="000086"/>
                </a:solidFill>
                <a:latin typeface="Arial Rounded MT Bold"/>
                <a:sym typeface="Wingdings 2"/>
              </a:rPr>
              <a:t>is </a:t>
            </a:r>
            <a:r>
              <a:rPr lang="en-US" sz="2800" i="1" u="sng" dirty="0" smtClean="0">
                <a:solidFill>
                  <a:srgbClr val="000086"/>
                </a:solidFill>
                <a:latin typeface="Arial Rounded MT Bold"/>
                <a:sym typeface="Wingdings 2"/>
              </a:rPr>
              <a:t>the sound </a:t>
            </a:r>
            <a:r>
              <a:rPr lang="en-US" sz="2800" i="1" u="sng" dirty="0">
                <a:solidFill>
                  <a:srgbClr val="000086"/>
                </a:solidFill>
                <a:latin typeface="Arial Rounded MT Bold"/>
                <a:sym typeface="Wingdings 2"/>
              </a:rPr>
              <a:t>of…..</a:t>
            </a:r>
            <a:endParaRPr lang="en-US" sz="4000" i="1" u="sng" dirty="0">
              <a:solidFill>
                <a:srgbClr val="000086"/>
              </a:solidFill>
              <a:latin typeface="Arial Rounded MT Bold" pitchFamily="34" charset="0"/>
            </a:endParaRPr>
          </a:p>
          <a:p>
            <a:endParaRPr lang="en-US" dirty="0"/>
          </a:p>
        </p:txBody>
      </p:sp>
      <p:sp>
        <p:nvSpPr>
          <p:cNvPr id="5" name="Rectangle 4"/>
          <p:cNvSpPr/>
          <p:nvPr/>
        </p:nvSpPr>
        <p:spPr>
          <a:xfrm>
            <a:off x="0" y="0"/>
            <a:ext cx="8724148" cy="7848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5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Noise or Sound Hook</a:t>
            </a:r>
            <a:endParaRPr lang="en-US" sz="45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pic>
        <p:nvPicPr>
          <p:cNvPr id="2050" name="Picture 2" descr="C:\Users\sstidham\AppData\Local\Microsoft\Windows\Temporary Internet Files\Content.IE5\JGD38IFX\MC9000551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1000" y="4267200"/>
            <a:ext cx="781632" cy="1165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28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ppt_w</p:attrName>
                                        </p:attrNameLst>
                                      </p:cBhvr>
                                      <p:tavLst>
                                        <p:tav tm="0" fmla="#ppt_w*sin(2.5*pi*$)">
                                          <p:val>
                                            <p:fltVal val="0"/>
                                          </p:val>
                                        </p:tav>
                                        <p:tav tm="100000">
                                          <p:val>
                                            <p:fltVal val="1"/>
                                          </p:val>
                                        </p:tav>
                                      </p:tavLst>
                                    </p:anim>
                                    <p:anim calcmode="lin" valueType="num">
                                      <p:cBhvr>
                                        <p:cTn id="9"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5272" y="0"/>
            <a:ext cx="5711820" cy="58477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32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Noise or Sound Hook</a:t>
            </a:r>
            <a:endParaRPr lang="en-US" sz="32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sp>
        <p:nvSpPr>
          <p:cNvPr id="5" name="TextBox 4"/>
          <p:cNvSpPr txBox="1"/>
          <p:nvPr/>
        </p:nvSpPr>
        <p:spPr>
          <a:xfrm>
            <a:off x="0" y="3962401"/>
            <a:ext cx="6324600" cy="1384995"/>
          </a:xfrm>
          <a:prstGeom prst="rect">
            <a:avLst/>
          </a:prstGeom>
          <a:noFill/>
        </p:spPr>
        <p:txBody>
          <a:bodyPr wrap="square" rtlCol="0">
            <a:spAutoFit/>
          </a:bodyPr>
          <a:lstStyle/>
          <a:p>
            <a:pPr algn="ctr"/>
            <a:r>
              <a:rPr lang="en-US" sz="2400" b="1" dirty="0" smtClean="0">
                <a:solidFill>
                  <a:srgbClr val="E2D5A3"/>
                </a:solidFill>
                <a:latin typeface="Berlin Sans FB" pitchFamily="34" charset="0"/>
              </a:rPr>
              <a:t>What is the “hook” or lead sentence?</a:t>
            </a:r>
          </a:p>
          <a:p>
            <a:pPr algn="ctr"/>
            <a:r>
              <a:rPr lang="en-US" sz="2400" b="1" dirty="0" smtClean="0">
                <a:solidFill>
                  <a:srgbClr val="E2D5A3"/>
                </a:solidFill>
                <a:latin typeface="Berlin Sans FB" pitchFamily="34" charset="0"/>
              </a:rPr>
              <a:t>What is the Claim or Thesis of this essay?</a:t>
            </a:r>
          </a:p>
          <a:p>
            <a:endParaRPr lang="en-US" sz="3600" b="1" dirty="0">
              <a:solidFill>
                <a:srgbClr val="000086"/>
              </a:solidFill>
              <a:latin typeface="CK Journaling" pitchFamily="2" charset="0"/>
            </a:endParaRPr>
          </a:p>
        </p:txBody>
      </p:sp>
      <p:pic>
        <p:nvPicPr>
          <p:cNvPr id="4098" name="Picture 2" descr="C:\Users\sstidham\AppData\Local\Microsoft\Windows\Temporary Internet Files\Content.IE5\WCN6QRQ5\MC9002505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4740998"/>
            <a:ext cx="1797113" cy="211700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990600"/>
            <a:ext cx="9144000" cy="2308324"/>
          </a:xfrm>
          <a:prstGeom prst="rect">
            <a:avLst/>
          </a:prstGeom>
          <a:noFill/>
        </p:spPr>
        <p:txBody>
          <a:bodyPr wrap="square" rtlCol="0">
            <a:spAutoFit/>
          </a:bodyPr>
          <a:lstStyle/>
          <a:p>
            <a:r>
              <a:rPr lang="en-US" dirty="0" smtClean="0">
                <a:solidFill>
                  <a:srgbClr val="000086"/>
                </a:solidFill>
                <a:latin typeface="Arial Black" pitchFamily="34" charset="0"/>
              </a:rPr>
              <a:t>“</a:t>
            </a:r>
            <a:r>
              <a:rPr lang="en-US" i="1" dirty="0" smtClean="0">
                <a:solidFill>
                  <a:srgbClr val="000086"/>
                </a:solidFill>
                <a:latin typeface="Arial Black" pitchFamily="34" charset="0"/>
              </a:rPr>
              <a:t>Splash!</a:t>
            </a:r>
            <a:r>
              <a:rPr lang="en-US" dirty="0" smtClean="0">
                <a:solidFill>
                  <a:srgbClr val="000086"/>
                </a:solidFill>
                <a:latin typeface="Arial Black" pitchFamily="34" charset="0"/>
              </a:rPr>
              <a:t>” That is the sound of red Kool-Aid spilling all over the light-colored couch in your living room. Now you are going to get in big trouble, and you have a huge unsightly splotch all over a cushion on your parent’s furniture.  Is there nothing that can prevent this? What about a couch that has been used for several years and has permanent dents in the cushions from use?  It’s like sitting on mashed potatoes! I think that companies </a:t>
            </a:r>
            <a:r>
              <a:rPr lang="en-US" dirty="0" smtClean="0">
                <a:solidFill>
                  <a:srgbClr val="000086"/>
                </a:solidFill>
                <a:latin typeface="Arial Black" pitchFamily="34" charset="0"/>
              </a:rPr>
              <a:t>that</a:t>
            </a:r>
            <a:r>
              <a:rPr lang="en-US" dirty="0" smtClean="0">
                <a:solidFill>
                  <a:srgbClr val="000086"/>
                </a:solidFill>
                <a:latin typeface="Arial Black" pitchFamily="34" charset="0"/>
              </a:rPr>
              <a:t> </a:t>
            </a:r>
            <a:r>
              <a:rPr lang="en-US" dirty="0" smtClean="0">
                <a:solidFill>
                  <a:srgbClr val="000086"/>
                </a:solidFill>
                <a:latin typeface="Arial Black" pitchFamily="34" charset="0"/>
              </a:rPr>
              <a:t>make couches can and should improve their products.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anim calcmode="lin" valueType="num">
                                      <p:cBhvr>
                                        <p:cTn id="8" dur="2000" fill="hold"/>
                                        <p:tgtEl>
                                          <p:spTgt spid="4098"/>
                                        </p:tgtEl>
                                        <p:attrNameLst>
                                          <p:attrName>ppt_w</p:attrName>
                                        </p:attrNameLst>
                                      </p:cBhvr>
                                      <p:tavLst>
                                        <p:tav tm="0" fmla="#ppt_w*sin(2.5*pi*$)">
                                          <p:val>
                                            <p:fltVal val="0"/>
                                          </p:val>
                                        </p:tav>
                                        <p:tav tm="100000">
                                          <p:val>
                                            <p:fltVal val="1"/>
                                          </p:val>
                                        </p:tav>
                                      </p:tavLst>
                                    </p:anim>
                                    <p:anim calcmode="lin" valueType="num">
                                      <p:cBhvr>
                                        <p:cTn id="9"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95600"/>
            <a:ext cx="8915400" cy="3539431"/>
          </a:xfrm>
          <a:prstGeom prst="rect">
            <a:avLst/>
          </a:prstGeom>
          <a:noFill/>
        </p:spPr>
        <p:txBody>
          <a:bodyPr wrap="square" rtlCol="0">
            <a:spAutoFit/>
          </a:bodyPr>
          <a:lstStyle/>
          <a:p>
            <a:pPr>
              <a:buFont typeface="Wingdings 2" pitchFamily="18" charset="2"/>
              <a:buChar char="ù"/>
            </a:pPr>
            <a:r>
              <a:rPr lang="en-US" sz="2800" u="sng" dirty="0" smtClean="0">
                <a:solidFill>
                  <a:srgbClr val="000086"/>
                </a:solidFill>
                <a:latin typeface="Arial Rounded MT Bold" pitchFamily="34" charset="0"/>
                <a:sym typeface="Wingdings 2"/>
              </a:rPr>
              <a:t>The paint a picture hook</a:t>
            </a:r>
            <a:r>
              <a:rPr lang="en-US" sz="2800" dirty="0" smtClean="0">
                <a:solidFill>
                  <a:srgbClr val="000086"/>
                </a:solidFill>
                <a:latin typeface="Arial Rounded MT Bold" pitchFamily="34" charset="0"/>
                <a:sym typeface="Wingdings 2"/>
              </a:rPr>
              <a:t>.  </a:t>
            </a:r>
            <a:r>
              <a:rPr lang="en-US" sz="2800" u="sng" dirty="0" smtClean="0">
                <a:solidFill>
                  <a:srgbClr val="000086"/>
                </a:solidFill>
                <a:latin typeface="Arial Rounded MT Bold" pitchFamily="34" charset="0"/>
                <a:sym typeface="Wingdings 2"/>
              </a:rPr>
              <a:t>This hook begins a piece of writing with a great description</a:t>
            </a:r>
            <a:r>
              <a:rPr lang="en-US" sz="2800" dirty="0" smtClean="0">
                <a:solidFill>
                  <a:srgbClr val="000086"/>
                </a:solidFill>
                <a:latin typeface="Arial Rounded MT Bold" pitchFamily="34" charset="0"/>
                <a:sym typeface="Wingdings 2"/>
              </a:rPr>
              <a:t>.  You might choose to start with the word  </a:t>
            </a:r>
            <a:r>
              <a:rPr lang="en-US" sz="2800" i="1" dirty="0" smtClean="0">
                <a:solidFill>
                  <a:srgbClr val="000086"/>
                </a:solidFill>
                <a:latin typeface="Arial Rounded MT Bold" pitchFamily="34" charset="0"/>
                <a:sym typeface="Wingdings 2"/>
              </a:rPr>
              <a:t>Imagine….      </a:t>
            </a:r>
            <a:r>
              <a:rPr lang="en-US" sz="2800" dirty="0" smtClean="0">
                <a:solidFill>
                  <a:srgbClr val="000086"/>
                </a:solidFill>
                <a:latin typeface="Arial Rounded MT Bold" pitchFamily="34" charset="0"/>
                <a:sym typeface="Wingdings 2"/>
              </a:rPr>
              <a:t>This hook is usually a little longer, but it really SHOWS OFF. </a:t>
            </a:r>
          </a:p>
          <a:p>
            <a:pPr>
              <a:buFont typeface="Wingdings 2" pitchFamily="18" charset="2"/>
              <a:buChar char="ù"/>
            </a:pPr>
            <a:r>
              <a:rPr lang="en-US" sz="2800" u="sng" dirty="0" smtClean="0">
                <a:solidFill>
                  <a:srgbClr val="000086"/>
                </a:solidFill>
                <a:latin typeface="Arial Rounded MT Bold" pitchFamily="34" charset="0"/>
                <a:sym typeface="Wingdings 2"/>
              </a:rPr>
              <a:t>Make sure to select the most interesting words and cover SEVERAL senses (see, smell, sound, </a:t>
            </a:r>
          </a:p>
          <a:p>
            <a:r>
              <a:rPr lang="en-US" sz="2800" u="sng" dirty="0" smtClean="0">
                <a:solidFill>
                  <a:srgbClr val="000086"/>
                </a:solidFill>
                <a:latin typeface="Arial Rounded MT Bold" pitchFamily="34" charset="0"/>
                <a:sym typeface="Wingdings 2"/>
              </a:rPr>
              <a:t>    touch, taste).  Vivid verbs are a must.  </a:t>
            </a:r>
            <a:endParaRPr lang="en-US" sz="4000" u="sng" dirty="0">
              <a:solidFill>
                <a:srgbClr val="000086"/>
              </a:solidFill>
              <a:latin typeface="Arial Rounded MT Bold" pitchFamily="34" charset="0"/>
            </a:endParaRPr>
          </a:p>
        </p:txBody>
      </p:sp>
      <p:sp>
        <p:nvSpPr>
          <p:cNvPr id="4" name="Rectangle 3"/>
          <p:cNvSpPr/>
          <p:nvPr/>
        </p:nvSpPr>
        <p:spPr>
          <a:xfrm>
            <a:off x="-166077" y="0"/>
            <a:ext cx="9081478" cy="830997"/>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800" b="1" cap="all"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Paint a picture</a:t>
            </a:r>
            <a:r>
              <a:rPr lang="en-US" sz="48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 Hook</a:t>
            </a:r>
            <a:endParaRPr lang="en-US" sz="48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pic>
        <p:nvPicPr>
          <p:cNvPr id="6147" name="Picture 3" descr="C:\Users\sstidham\AppData\Local\Microsoft\Windows\Temporary Internet Files\Content.IE5\J3M39XDD\MM90035671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10001" y="1219199"/>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17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202323"/>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lang="en-US" sz="2200" dirty="0" smtClean="0">
                <a:solidFill>
                  <a:srgbClr val="000086"/>
                </a:solidFill>
                <a:latin typeface="Arial Black" pitchFamily="34" charset="0"/>
                <a:ea typeface="Times New Roman" pitchFamily="18" charset="0"/>
              </a:rPr>
              <a:t>Imagine you are standing deep within a rainforest</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 Sunlight barely makes it through the thick canopy of leaves down to the forest floor.  Everything is green and lush.  A group of four golden monkeys chatter in the limbs. Fat drops of dew glisten on the leaves. </a:t>
            </a:r>
            <a:r>
              <a:rPr lang="en-US" sz="2200" dirty="0" smtClean="0">
                <a:solidFill>
                  <a:srgbClr val="000086"/>
                </a:solidFill>
                <a:latin typeface="Arial Black" pitchFamily="34" charset="0"/>
                <a:ea typeface="Times New Roman" pitchFamily="18" charset="0"/>
              </a:rPr>
              <a:t>T</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rPr>
              <a:t>he exotic cries of birds echo all around.  In the shadows, deeper within the rainforest, larger animals lurk--some rest; others prowl.   The rainforest is a beautiful, wild place.  It is also important to planet</a:t>
            </a:r>
            <a:r>
              <a:rPr kumimoji="0" lang="en-US" sz="2200" b="0" i="0" u="none" strike="noStrike" cap="none" normalizeH="0" dirty="0" smtClean="0">
                <a:ln>
                  <a:noFill/>
                </a:ln>
                <a:solidFill>
                  <a:srgbClr val="000086"/>
                </a:solidFill>
                <a:effectLst/>
                <a:latin typeface="Arial Black" pitchFamily="34" charset="0"/>
                <a:ea typeface="Times New Roman" pitchFamily="18" charset="0"/>
              </a:rPr>
              <a:t> Earth, and should be conserved for three main reasons.  </a:t>
            </a:r>
            <a:endParaRPr kumimoji="0" lang="en-US" sz="2200" b="0" i="0" u="none" strike="noStrike" cap="none" normalizeH="0" baseline="0" dirty="0" smtClean="0">
              <a:ln>
                <a:noFill/>
              </a:ln>
              <a:solidFill>
                <a:srgbClr val="000086"/>
              </a:solidFill>
              <a:effectLst/>
              <a:latin typeface="Arial Black" pitchFamily="34" charset="0"/>
            </a:endParaRPr>
          </a:p>
        </p:txBody>
      </p:sp>
      <p:sp>
        <p:nvSpPr>
          <p:cNvPr id="5" name="Rectangle 4"/>
          <p:cNvSpPr/>
          <p:nvPr/>
        </p:nvSpPr>
        <p:spPr>
          <a:xfrm>
            <a:off x="-166078" y="0"/>
            <a:ext cx="9474517"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Paint a picture</a:t>
            </a:r>
            <a:r>
              <a:rPr lang="en-US" sz="54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 Hook</a:t>
            </a:r>
            <a:endParaRPr lang="en-US" sz="54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pic>
        <p:nvPicPr>
          <p:cNvPr id="7171" name="Picture 3" descr="C:\Users\sstidham\AppData\Local\Microsoft\Windows\Temporary Internet Files\Content.IE5\WCN6QRQ5\MM900284056[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V="1">
            <a:off x="178468" y="4659470"/>
            <a:ext cx="2209800" cy="18230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209800" y="4876800"/>
            <a:ext cx="6324600" cy="1384995"/>
          </a:xfrm>
          <a:prstGeom prst="rect">
            <a:avLst/>
          </a:prstGeom>
          <a:noFill/>
        </p:spPr>
        <p:txBody>
          <a:bodyPr wrap="square" rtlCol="0">
            <a:spAutoFit/>
          </a:bodyPr>
          <a:lstStyle/>
          <a:p>
            <a:pPr algn="ctr"/>
            <a:r>
              <a:rPr lang="en-US" sz="2400" b="1" dirty="0" smtClean="0">
                <a:solidFill>
                  <a:srgbClr val="E2D5A3"/>
                </a:solidFill>
                <a:latin typeface="Berlin Sans FB" pitchFamily="34" charset="0"/>
              </a:rPr>
              <a:t>What is the “hook” or lead sentence?</a:t>
            </a:r>
          </a:p>
          <a:p>
            <a:pPr algn="ctr"/>
            <a:r>
              <a:rPr lang="en-US" sz="2400" b="1" dirty="0" smtClean="0">
                <a:solidFill>
                  <a:srgbClr val="E2D5A3"/>
                </a:solidFill>
                <a:latin typeface="Berlin Sans FB" pitchFamily="34" charset="0"/>
              </a:rPr>
              <a:t>What is the Claim or Thesis of this essay?</a:t>
            </a:r>
          </a:p>
          <a:p>
            <a:endParaRPr lang="en-US" sz="3600" b="1" dirty="0">
              <a:solidFill>
                <a:srgbClr val="000086"/>
              </a:solidFill>
              <a:latin typeface="CK Journaling"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checkerboard(across)">
                                      <p:cBhvr>
                                        <p:cTn id="7" dur="500"/>
                                        <p:tgtEl>
                                          <p:spTgt spid="10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826" y="0"/>
            <a:ext cx="8440709" cy="830997"/>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800" b="1" cap="all"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Paint a picture</a:t>
            </a:r>
            <a:r>
              <a:rPr lang="en-US" sz="48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 Hook</a:t>
            </a:r>
            <a:endParaRPr lang="en-US" sz="48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pic>
        <p:nvPicPr>
          <p:cNvPr id="8194" name="Picture 2" descr="C:\Users\sstidham\AppData\Local\Microsoft\Windows\Temporary Internet Files\Content.IE5\JGD38IFX\MM900236330[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914400"/>
            <a:ext cx="1577208" cy="173492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1"/>
          <p:cNvSpPr>
            <a:spLocks noChangeArrowheads="1"/>
          </p:cNvSpPr>
          <p:nvPr/>
        </p:nvSpPr>
        <p:spPr bwMode="auto">
          <a:xfrm>
            <a:off x="0" y="3099762"/>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lang="en-US" sz="2200" dirty="0" smtClean="0">
                <a:solidFill>
                  <a:srgbClr val="000086"/>
                </a:solidFill>
                <a:latin typeface="Arial Black" pitchFamily="34" charset="0"/>
                <a:ea typeface="Times New Roman" pitchFamily="18" charset="0"/>
              </a:rPr>
              <a:t>Imagine you are in a line with thousands of screaming girls.  You can smell the electricity in the air.  A stranger hands you a ticket, and you feel faint from the excitement of holding it in your hand.  As the first high-pitched, feverish notes hit your ears, you think you might have just died and gone to heaven.  Your palms are sweaty, your face is flushed. You have the “fever,” the “</a:t>
            </a:r>
            <a:r>
              <a:rPr lang="en-US" sz="2200" dirty="0" err="1" smtClean="0">
                <a:solidFill>
                  <a:srgbClr val="000086"/>
                </a:solidFill>
                <a:latin typeface="Arial Black" pitchFamily="34" charset="0"/>
                <a:ea typeface="Times New Roman" pitchFamily="18" charset="0"/>
              </a:rPr>
              <a:t>Bieber</a:t>
            </a:r>
            <a:r>
              <a:rPr lang="en-US" sz="2200" dirty="0" smtClean="0">
                <a:solidFill>
                  <a:srgbClr val="000086"/>
                </a:solidFill>
                <a:latin typeface="Arial Black" pitchFamily="34" charset="0"/>
                <a:ea typeface="Times New Roman" pitchFamily="18" charset="0"/>
              </a:rPr>
              <a:t> fever.” And the only cure is to attend this concert!  Dad, these are just a few of the reasons I have to see One Direction live!</a:t>
            </a:r>
            <a:endParaRPr kumimoji="0" lang="en-US" sz="2200" b="0" i="0" u="none" strike="noStrike" cap="none" normalizeH="0" baseline="0" dirty="0" smtClean="0">
              <a:ln>
                <a:noFill/>
              </a:ln>
              <a:solidFill>
                <a:srgbClr val="000086"/>
              </a:solidFill>
              <a:effectLst/>
              <a:latin typeface="Arial Black" pitchFamily="34" charset="0"/>
            </a:endParaRPr>
          </a:p>
        </p:txBody>
      </p:sp>
      <p:sp>
        <p:nvSpPr>
          <p:cNvPr id="6" name="TextBox 5"/>
          <p:cNvSpPr txBox="1"/>
          <p:nvPr/>
        </p:nvSpPr>
        <p:spPr>
          <a:xfrm>
            <a:off x="304800" y="1295400"/>
            <a:ext cx="6324600" cy="1384995"/>
          </a:xfrm>
          <a:prstGeom prst="rect">
            <a:avLst/>
          </a:prstGeom>
          <a:noFill/>
        </p:spPr>
        <p:txBody>
          <a:bodyPr wrap="square" rtlCol="0">
            <a:spAutoFit/>
          </a:bodyPr>
          <a:lstStyle/>
          <a:p>
            <a:pPr algn="ctr"/>
            <a:r>
              <a:rPr lang="en-US" sz="2400" b="1" dirty="0" smtClean="0">
                <a:solidFill>
                  <a:schemeClr val="accent1">
                    <a:lumMod val="60000"/>
                    <a:lumOff val="40000"/>
                  </a:schemeClr>
                </a:solidFill>
                <a:latin typeface="Berlin Sans FB" pitchFamily="34" charset="0"/>
              </a:rPr>
              <a:t>What is the “hook” or lead sentence?</a:t>
            </a:r>
          </a:p>
          <a:p>
            <a:pPr algn="ctr"/>
            <a:r>
              <a:rPr lang="en-US" sz="2400" b="1" dirty="0" smtClean="0">
                <a:solidFill>
                  <a:schemeClr val="accent1">
                    <a:lumMod val="60000"/>
                    <a:lumOff val="40000"/>
                  </a:schemeClr>
                </a:solidFill>
                <a:latin typeface="Berlin Sans FB" pitchFamily="34" charset="0"/>
              </a:rPr>
              <a:t>What is the Claim or Thesis of this essay?</a:t>
            </a:r>
          </a:p>
          <a:p>
            <a:endParaRPr lang="en-US" sz="3600" b="1" dirty="0">
              <a:solidFill>
                <a:srgbClr val="000086"/>
              </a:solidFill>
              <a:latin typeface="CK Journaling" pitchFamily="2" charset="0"/>
            </a:endParaRPr>
          </a:p>
        </p:txBody>
      </p:sp>
    </p:spTree>
    <p:extLst>
      <p:ext uri="{BB962C8B-B14F-4D97-AF65-F5344CB8AC3E}">
        <p14:creationId xmlns:p14="http://schemas.microsoft.com/office/powerpoint/2010/main" val="49104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4556"/>
            <a:ext cx="8763000" cy="3970318"/>
          </a:xfrm>
          <a:prstGeom prst="rect">
            <a:avLst/>
          </a:prstGeom>
          <a:noFill/>
        </p:spPr>
        <p:txBody>
          <a:bodyPr wrap="square" rtlCol="0">
            <a:spAutoFit/>
          </a:bodyPr>
          <a:lstStyle/>
          <a:p>
            <a:pPr>
              <a:buFont typeface="Wingdings 2" pitchFamily="18" charset="2"/>
              <a:buChar char="ù"/>
            </a:pPr>
            <a:r>
              <a:rPr lang="en-US" sz="2800" u="sng" dirty="0" smtClean="0">
                <a:solidFill>
                  <a:srgbClr val="000086"/>
                </a:solidFill>
                <a:latin typeface="Arial Rounded MT Bold" pitchFamily="34" charset="0"/>
                <a:sym typeface="Wingdings 2"/>
              </a:rPr>
              <a:t>The quotation hook</a:t>
            </a:r>
            <a:r>
              <a:rPr lang="en-US" sz="2800" dirty="0" smtClean="0">
                <a:solidFill>
                  <a:srgbClr val="000086"/>
                </a:solidFill>
                <a:latin typeface="Arial Rounded MT Bold" pitchFamily="34" charset="0"/>
                <a:sym typeface="Wingdings 2"/>
              </a:rPr>
              <a:t>.  </a:t>
            </a:r>
            <a:r>
              <a:rPr lang="en-US" sz="2800" u="sng" dirty="0" smtClean="0">
                <a:solidFill>
                  <a:srgbClr val="000086"/>
                </a:solidFill>
                <a:latin typeface="Arial Rounded MT Bold" pitchFamily="34" charset="0"/>
                <a:sym typeface="Wingdings 2"/>
              </a:rPr>
              <a:t>Open your writing with a quotation that connects to your story or topic. </a:t>
            </a:r>
          </a:p>
          <a:p>
            <a:pPr>
              <a:buFont typeface="Wingdings 2" pitchFamily="18" charset="2"/>
              <a:buChar char="ù"/>
            </a:pPr>
            <a:r>
              <a:rPr lang="en-US" sz="2800" dirty="0" smtClean="0">
                <a:solidFill>
                  <a:srgbClr val="000086"/>
                </a:solidFill>
                <a:latin typeface="Arial Rounded MT Bold" pitchFamily="34" charset="0"/>
                <a:sym typeface="Wingdings 2"/>
              </a:rPr>
              <a:t>This hook gives you the  most freedom to be creative because the quote can be something you have heard people at school or home say, something famous, or something you just make up.    Don’t be afraid to use a quote from a movie, a television commercial, or a song. </a:t>
            </a:r>
            <a:r>
              <a:rPr lang="en-US" sz="2800" u="sng" dirty="0" smtClean="0">
                <a:solidFill>
                  <a:srgbClr val="000086"/>
                </a:solidFill>
                <a:latin typeface="Arial Rounded MT Bold" pitchFamily="34" charset="0"/>
                <a:sym typeface="Wingdings 2"/>
              </a:rPr>
              <a:t>Remember to use “   </a:t>
            </a:r>
            <a:r>
              <a:rPr lang="en-US" sz="2800" u="sng" dirty="0" smtClean="0">
                <a:solidFill>
                  <a:srgbClr val="000086"/>
                </a:solidFill>
                <a:latin typeface="Arial Rounded MT Bold"/>
                <a:sym typeface="Wingdings 2"/>
              </a:rPr>
              <a:t>” </a:t>
            </a:r>
            <a:r>
              <a:rPr lang="en-US" sz="2800" dirty="0" smtClean="0">
                <a:solidFill>
                  <a:srgbClr val="000086"/>
                </a:solidFill>
                <a:latin typeface="Arial Rounded MT Bold"/>
                <a:sym typeface="Wingdings 2"/>
              </a:rPr>
              <a:t>!!</a:t>
            </a:r>
            <a:endParaRPr lang="en-US" sz="4000" i="1" dirty="0">
              <a:solidFill>
                <a:srgbClr val="000086"/>
              </a:solidFill>
              <a:latin typeface="Arial Rounded MT Bold" pitchFamily="34" charset="0"/>
            </a:endParaRPr>
          </a:p>
        </p:txBody>
      </p:sp>
      <p:sp>
        <p:nvSpPr>
          <p:cNvPr id="3" name="Rectangle 2"/>
          <p:cNvSpPr/>
          <p:nvPr/>
        </p:nvSpPr>
        <p:spPr>
          <a:xfrm>
            <a:off x="918767" y="0"/>
            <a:ext cx="7304821"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quotation</a:t>
            </a:r>
            <a:r>
              <a:rPr lang="en-US" sz="54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 Hook</a:t>
            </a:r>
            <a:endParaRPr lang="en-US" sz="54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pic>
        <p:nvPicPr>
          <p:cNvPr id="10242" name="Picture 2" descr="http://www.istockphoto.com/file_thumbview_approve/10363917/2/istockphoto_10363917-quotation-mark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89171" y="986328"/>
            <a:ext cx="1235230" cy="1235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82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fade">
                                      <p:cBhvr>
                                        <p:cTn id="12" dur="2000"/>
                                        <p:tgtEl>
                                          <p:spTgt spid="10242"/>
                                        </p:tgtEl>
                                      </p:cBhvr>
                                    </p:animEffect>
                                    <p:anim calcmode="lin" valueType="num">
                                      <p:cBhvr>
                                        <p:cTn id="13" dur="2000" fill="hold"/>
                                        <p:tgtEl>
                                          <p:spTgt spid="10242"/>
                                        </p:tgtEl>
                                        <p:attrNameLst>
                                          <p:attrName>ppt_w</p:attrName>
                                        </p:attrNameLst>
                                      </p:cBhvr>
                                      <p:tavLst>
                                        <p:tav tm="0" fmla="#ppt_w*sin(2.5*pi*$)">
                                          <p:val>
                                            <p:fltVal val="0"/>
                                          </p:val>
                                        </p:tav>
                                        <p:tav tm="100000">
                                          <p:val>
                                            <p:fltVal val="1"/>
                                          </p:val>
                                        </p:tav>
                                      </p:tavLst>
                                    </p:anim>
                                    <p:anim calcmode="lin" valueType="num">
                                      <p:cBhvr>
                                        <p:cTn id="14" dur="2000" fill="hold"/>
                                        <p:tgtEl>
                                          <p:spTgt spid="1024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13477" y="923330"/>
            <a:ext cx="89154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cs typeface="Arial" pitchFamily="34" charset="0"/>
              </a:rPr>
              <a:t>	</a:t>
            </a:r>
            <a:r>
              <a:rPr lang="en-US" sz="2200" dirty="0" smtClean="0">
                <a:solidFill>
                  <a:srgbClr val="000086"/>
                </a:solidFill>
                <a:latin typeface="Arial Black" pitchFamily="34" charset="0"/>
                <a:ea typeface="Times New Roman" pitchFamily="18" charset="0"/>
                <a:cs typeface="Arial" pitchFamily="34" charset="0"/>
              </a:rPr>
              <a:t> “It is our choices, Harry, that show what we truly are, far more than our abilities.” This</a:t>
            </a:r>
            <a:r>
              <a:rPr kumimoji="0" lang="en-US" sz="2200" b="0" i="0" u="none" strike="noStrike" cap="none" normalizeH="0" dirty="0" smtClean="0">
                <a:ln>
                  <a:noFill/>
                </a:ln>
                <a:solidFill>
                  <a:srgbClr val="000086"/>
                </a:solidFill>
                <a:effectLst/>
                <a:latin typeface="Arial Black" pitchFamily="34" charset="0"/>
                <a:ea typeface="Times New Roman" pitchFamily="18" charset="0"/>
                <a:cs typeface="Arial" pitchFamily="34" charset="0"/>
              </a:rPr>
              <a:t> is the advice that </a:t>
            </a:r>
            <a:r>
              <a:rPr kumimoji="0" lang="en-US" sz="2200" b="0" i="0" u="none" strike="noStrike" cap="none" normalizeH="0" dirty="0" err="1" smtClean="0">
                <a:ln>
                  <a:noFill/>
                </a:ln>
                <a:solidFill>
                  <a:srgbClr val="000086"/>
                </a:solidFill>
                <a:effectLst/>
                <a:latin typeface="Arial Black" pitchFamily="34" charset="0"/>
                <a:ea typeface="Times New Roman" pitchFamily="18" charset="0"/>
                <a:cs typeface="Arial" pitchFamily="34" charset="0"/>
              </a:rPr>
              <a:t>Albus</a:t>
            </a:r>
            <a:r>
              <a:rPr kumimoji="0" lang="en-US" sz="2200" b="0" i="0" u="none" strike="noStrike" cap="none" normalizeH="0" dirty="0" smtClean="0">
                <a:ln>
                  <a:noFill/>
                </a:ln>
                <a:solidFill>
                  <a:srgbClr val="000086"/>
                </a:solidFill>
                <a:effectLst/>
                <a:latin typeface="Arial Black" pitchFamily="34" charset="0"/>
                <a:ea typeface="Times New Roman" pitchFamily="18" charset="0"/>
                <a:cs typeface="Arial" pitchFamily="34" charset="0"/>
              </a:rPr>
              <a:t> Brian </a:t>
            </a:r>
            <a:r>
              <a:rPr kumimoji="0" lang="en-US" sz="2200" b="0" i="0" u="none" strike="noStrike" cap="none" normalizeH="0" dirty="0" err="1" smtClean="0">
                <a:ln>
                  <a:noFill/>
                </a:ln>
                <a:solidFill>
                  <a:srgbClr val="000086"/>
                </a:solidFill>
                <a:effectLst/>
                <a:latin typeface="Arial Black" pitchFamily="34" charset="0"/>
                <a:ea typeface="Times New Roman" pitchFamily="18" charset="0"/>
                <a:cs typeface="Arial" pitchFamily="34" charset="0"/>
              </a:rPr>
              <a:t>Wulfric</a:t>
            </a:r>
            <a:r>
              <a:rPr kumimoji="0" lang="en-US" sz="2200" b="0" i="0" u="none" strike="noStrike" cap="none" normalizeH="0" dirty="0" smtClean="0">
                <a:ln>
                  <a:noFill/>
                </a:ln>
                <a:solidFill>
                  <a:srgbClr val="000086"/>
                </a:solidFill>
                <a:effectLst/>
                <a:latin typeface="Arial Black" pitchFamily="34" charset="0"/>
                <a:ea typeface="Times New Roman" pitchFamily="18" charset="0"/>
                <a:cs typeface="Arial" pitchFamily="34" charset="0"/>
              </a:rPr>
              <a:t> Dumbledore gives to Harry Potter in the book </a:t>
            </a:r>
            <a:r>
              <a:rPr kumimoji="0" lang="en-US" sz="2200" b="0" i="1" u="none" strike="noStrike" cap="none" normalizeH="0" dirty="0" smtClean="0">
                <a:ln>
                  <a:noFill/>
                </a:ln>
                <a:solidFill>
                  <a:srgbClr val="000086"/>
                </a:solidFill>
                <a:effectLst/>
                <a:latin typeface="Arial Black" pitchFamily="34" charset="0"/>
                <a:ea typeface="Times New Roman" pitchFamily="18" charset="0"/>
                <a:cs typeface="Arial" pitchFamily="34" charset="0"/>
              </a:rPr>
              <a:t>The Sorcerer's Stone</a:t>
            </a:r>
            <a:r>
              <a:rPr kumimoji="0" lang="en-US" sz="2200" b="0" i="0" u="none" strike="noStrike" cap="none" normalizeH="0" dirty="0" smtClean="0">
                <a:ln>
                  <a:noFill/>
                </a:ln>
                <a:solidFill>
                  <a:srgbClr val="000086"/>
                </a:solidFill>
                <a:effectLst/>
                <a:latin typeface="Arial Black" pitchFamily="34" charset="0"/>
                <a:ea typeface="Times New Roman" pitchFamily="18" charset="0"/>
                <a:cs typeface="Arial" pitchFamily="34" charset="0"/>
              </a:rPr>
              <a:t>.</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cs typeface="Arial" pitchFamily="34" charset="0"/>
              </a:rPr>
              <a:t>  I find this quote to be very</a:t>
            </a:r>
            <a:r>
              <a:rPr kumimoji="0" lang="en-US" sz="2200" b="0" i="0" u="none" strike="noStrike" cap="none" normalizeH="0" dirty="0" smtClean="0">
                <a:ln>
                  <a:noFill/>
                </a:ln>
                <a:solidFill>
                  <a:srgbClr val="000086"/>
                </a:solidFill>
                <a:effectLst/>
                <a:latin typeface="Arial Black" pitchFamily="34" charset="0"/>
                <a:ea typeface="Times New Roman" pitchFamily="18" charset="0"/>
                <a:cs typeface="Arial" pitchFamily="34" charset="0"/>
              </a:rPr>
              <a:t> true, and great advice for young people, even if you don’t like to read fantasy novels</a:t>
            </a:r>
            <a:r>
              <a:rPr kumimoji="0" lang="en-US" sz="2200" b="0" i="1" u="none" strike="noStrike" cap="none" normalizeH="0" dirty="0" smtClean="0">
                <a:ln>
                  <a:noFill/>
                </a:ln>
                <a:solidFill>
                  <a:srgbClr val="000086"/>
                </a:solidFill>
                <a:effectLst/>
                <a:latin typeface="Arial Black" pitchFamily="34" charset="0"/>
                <a:ea typeface="Times New Roman" pitchFamily="18" charset="0"/>
                <a:cs typeface="Arial" pitchFamily="34" charset="0"/>
              </a:rPr>
              <a:t>.  The Sorcerer's Stone</a:t>
            </a:r>
            <a:r>
              <a:rPr kumimoji="0" lang="en-US" sz="2200" b="0" i="0" u="none" strike="noStrike" cap="none" normalizeH="0" dirty="0" smtClean="0">
                <a:ln>
                  <a:noFill/>
                </a:ln>
                <a:solidFill>
                  <a:srgbClr val="000086"/>
                </a:solidFill>
                <a:effectLst/>
                <a:latin typeface="Arial Black" pitchFamily="34" charset="0"/>
                <a:ea typeface="Times New Roman" pitchFamily="18" charset="0"/>
                <a:cs typeface="Arial" pitchFamily="34" charset="0"/>
              </a:rPr>
              <a:t> is one of my favorite books for many reasons.</a:t>
            </a:r>
            <a:r>
              <a:rPr kumimoji="0" lang="en-US" sz="2200" b="0" i="0" u="none" strike="noStrike" cap="none" normalizeH="0" baseline="0" dirty="0" smtClean="0">
                <a:ln>
                  <a:noFill/>
                </a:ln>
                <a:solidFill>
                  <a:srgbClr val="000086"/>
                </a:solidFill>
                <a:effectLst/>
                <a:latin typeface="Arial Black" pitchFamily="34" charset="0"/>
                <a:ea typeface="Times New Roman" pitchFamily="18" charset="0"/>
                <a:cs typeface="Arial" pitchFamily="34" charset="0"/>
              </a:rPr>
              <a:t>  </a:t>
            </a:r>
            <a:endParaRPr kumimoji="0" lang="en-US" sz="2200" b="0" i="0" u="none" strike="noStrike" cap="none" normalizeH="0" baseline="0" dirty="0" smtClean="0">
              <a:ln>
                <a:noFill/>
              </a:ln>
              <a:solidFill>
                <a:srgbClr val="000086"/>
              </a:solidFill>
              <a:effectLst/>
              <a:latin typeface="Arial Black" pitchFamily="34" charset="0"/>
            </a:endParaRPr>
          </a:p>
        </p:txBody>
      </p:sp>
      <p:sp>
        <p:nvSpPr>
          <p:cNvPr id="5" name="Rectangle 4"/>
          <p:cNvSpPr/>
          <p:nvPr/>
        </p:nvSpPr>
        <p:spPr>
          <a:xfrm>
            <a:off x="918767" y="0"/>
            <a:ext cx="7304821"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quotation</a:t>
            </a:r>
            <a:r>
              <a:rPr lang="en-US" sz="5400" b="1" cap="all" spc="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rPr>
              <a:t> Hook</a:t>
            </a:r>
            <a:endParaRPr lang="en-US" sz="5400" b="1" cap="all" spc="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66FF"/>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pic>
        <p:nvPicPr>
          <p:cNvPr id="17410" name="Picture 2" descr="http://wiclitup.files.wordpress.com/2007/10/dumbledo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86" y="3718480"/>
            <a:ext cx="3333750" cy="28003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886200" y="3962400"/>
            <a:ext cx="4648200" cy="2123658"/>
          </a:xfrm>
          <a:prstGeom prst="rect">
            <a:avLst/>
          </a:prstGeom>
          <a:noFill/>
        </p:spPr>
        <p:txBody>
          <a:bodyPr wrap="square" rtlCol="0">
            <a:spAutoFit/>
          </a:bodyPr>
          <a:lstStyle/>
          <a:p>
            <a:pPr algn="ctr"/>
            <a:r>
              <a:rPr lang="en-US" sz="2400" b="1" dirty="0" smtClean="0">
                <a:solidFill>
                  <a:srgbClr val="E2D5A3"/>
                </a:solidFill>
                <a:latin typeface="Berlin Sans FB" pitchFamily="34" charset="0"/>
              </a:rPr>
              <a:t>What is the “hook” or lead sentence?</a:t>
            </a:r>
          </a:p>
          <a:p>
            <a:pPr algn="ctr"/>
            <a:r>
              <a:rPr lang="en-US" sz="2400" b="1" dirty="0" smtClean="0">
                <a:solidFill>
                  <a:srgbClr val="E2D5A3"/>
                </a:solidFill>
                <a:latin typeface="Berlin Sans FB" pitchFamily="34" charset="0"/>
              </a:rPr>
              <a:t>What is the Claim or Thesis of this essay?</a:t>
            </a:r>
          </a:p>
          <a:p>
            <a:endParaRPr lang="en-US" sz="3600" b="1" dirty="0">
              <a:solidFill>
                <a:srgbClr val="000086"/>
              </a:solidFill>
              <a:latin typeface="CK Journaling" pitchFamily="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3116</TotalTime>
  <Words>1243</Words>
  <Application>Microsoft Office PowerPoint</Application>
  <PresentationFormat>On-screen Show (4:3)</PresentationFormat>
  <Paragraphs>69</Paragraphs>
  <Slides>16</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16</vt:i4>
      </vt:variant>
    </vt:vector>
  </HeadingPairs>
  <TitlesOfParts>
    <vt:vector size="30" baseType="lpstr">
      <vt:lpstr>Arial</vt:lpstr>
      <vt:lpstr>Arial Black</vt:lpstr>
      <vt:lpstr>Arial Rounded MT Bold</vt:lpstr>
      <vt:lpstr>Berlin Sans FB</vt:lpstr>
      <vt:lpstr>Book Antiqua</vt:lpstr>
      <vt:lpstr>Calibri</vt:lpstr>
      <vt:lpstr>CK Journaling</vt:lpstr>
      <vt:lpstr>Lucida Sans</vt:lpstr>
      <vt:lpstr>Microsoft Sans Serif</vt:lpstr>
      <vt:lpstr>Times New Roman</vt:lpstr>
      <vt:lpstr>Wingdings</vt:lpstr>
      <vt:lpstr>Wingdings 2</vt:lpstr>
      <vt:lpstr>Wingdings 3</vt:lpstr>
      <vt:lpstr>Apex</vt:lpstr>
      <vt:lpstr>WARM-UP</vt:lpstr>
      <vt:lpstr>4 types of hooks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Exit Slip</vt:lpstr>
    </vt:vector>
  </TitlesOfParts>
  <Company>Bentonville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“SMACK” Robert was knocked back into the lockers because of a bully’s forceful shove.  He was confused and dazed, and he wondered why anyone could be so mean.  Robert had no clue what could motivate a bully to cause someone else pain.  Research shows that bullies are motivated by three main factors.</dc:title>
  <dc:creator>brnsmith</dc:creator>
  <cp:lastModifiedBy>MS2</cp:lastModifiedBy>
  <cp:revision>113</cp:revision>
  <dcterms:created xsi:type="dcterms:W3CDTF">2013-09-29T22:42:00Z</dcterms:created>
  <dcterms:modified xsi:type="dcterms:W3CDTF">2015-11-19T01:24:54Z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-1145689532</vt:i4>
  </property>
  <property fmtid="{D5CDD505-2E9C-101B-9397-08002B2CF9AE}" pid="3" name="_NewReviewCycle">
    <vt:lpwstr/>
  </property>
  <property fmtid="{D5CDD505-2E9C-101B-9397-08002B2CF9AE}" pid="4" name="_EmailSubject">
    <vt:lpwstr>tomorrow</vt:lpwstr>
  </property>
  <property fmtid="{D5CDD505-2E9C-101B-9397-08002B2CF9AE}" pid="5" name="_AuthorEmail">
    <vt:lpwstr>sstidham@bentonvillek12.org</vt:lpwstr>
  </property>
  <property fmtid="{D5CDD505-2E9C-101B-9397-08002B2CF9AE}" pid="6" name="_AuthorEmailDisplayName">
    <vt:lpwstr>Stidham, Stephanie</vt:lpwstr>
  </property>
  <property fmtid="{D5CDD505-2E9C-101B-9397-08002B2CF9AE}" pid="7" name="_PreviousAdHocReviewCycleID">
    <vt:i4>-58543702</vt:i4>
  </property>
</Properties>
</file>