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73" r:id="rId3"/>
    <p:sldId id="271" r:id="rId4"/>
    <p:sldId id="258" r:id="rId5"/>
    <p:sldId id="260" r:id="rId6"/>
    <p:sldId id="262" r:id="rId7"/>
    <p:sldId id="263" r:id="rId8"/>
    <p:sldId id="272" r:id="rId9"/>
    <p:sldId id="269" r:id="rId10"/>
    <p:sldId id="264" r:id="rId11"/>
    <p:sldId id="268" r:id="rId12"/>
    <p:sldId id="266" r:id="rId13"/>
    <p:sldId id="26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0082"/>
    <a:srgbClr val="FF0066"/>
    <a:srgbClr val="FFD9C1"/>
    <a:srgbClr val="FEB080"/>
    <a:srgbClr val="FF66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7" tIns="46589" rIns="93177" bIns="46589" rtlCol="0"/>
          <a:lstStyle>
            <a:lvl1pPr algn="r">
              <a:defRPr sz="1200"/>
            </a:lvl1pPr>
          </a:lstStyle>
          <a:p>
            <a:fld id="{CB15EB71-A72F-4D17-A21D-56D02F9FAA1F}" type="datetimeFigureOut">
              <a:rPr lang="en-US" smtClean="0"/>
              <a:t>11/25/2015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3A8BCED-3A48-4DDD-B79B-51E3C928D19C}" type="slidenum">
              <a:rPr lang="en-US" smtClean="0"/>
              <a:t>‹#›</a:t>
            </a:fld>
            <a:endParaRPr lang="en-US"/>
          </a:p>
        </p:txBody>
      </p:sp>
    </p:spTree>
    <p:extLst>
      <p:ext uri="{BB962C8B-B14F-4D97-AF65-F5344CB8AC3E}">
        <p14:creationId xmlns:p14="http://schemas.microsoft.com/office/powerpoint/2010/main" val="18264754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4940B6-94BC-48C9-9317-615ECD1ADD30}"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8D4C6-D3AB-42AB-9C4E-A56C36E335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940B6-94BC-48C9-9317-615ECD1ADD30}"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8D4C6-D3AB-42AB-9C4E-A56C36E335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940B6-94BC-48C9-9317-615ECD1ADD30}"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8D4C6-D3AB-42AB-9C4E-A56C36E335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940B6-94BC-48C9-9317-615ECD1ADD30}"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8D4C6-D3AB-42AB-9C4E-A56C36E335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4940B6-94BC-48C9-9317-615ECD1ADD30}"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8D4C6-D3AB-42AB-9C4E-A56C36E335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4940B6-94BC-48C9-9317-615ECD1ADD30}" type="datetimeFigureOut">
              <a:rPr lang="en-US" smtClean="0"/>
              <a:pPr/>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28D4C6-D3AB-42AB-9C4E-A56C36E335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4940B6-94BC-48C9-9317-615ECD1ADD30}" type="datetimeFigureOut">
              <a:rPr lang="en-US" smtClean="0"/>
              <a:pPr/>
              <a:t>11/25/2015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28D4C6-D3AB-42AB-9C4E-A56C36E335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4940B6-94BC-48C9-9317-615ECD1ADD30}" type="datetimeFigureOut">
              <a:rPr lang="en-US" smtClean="0"/>
              <a:pPr/>
              <a:t>11/25/2015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28D4C6-D3AB-42AB-9C4E-A56C36E335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940B6-94BC-48C9-9317-615ECD1ADD30}" type="datetimeFigureOut">
              <a:rPr lang="en-US" smtClean="0"/>
              <a:pPr/>
              <a:t>11/25/2015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28D4C6-D3AB-42AB-9C4E-A56C36E335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940B6-94BC-48C9-9317-615ECD1ADD30}" type="datetimeFigureOut">
              <a:rPr lang="en-US" smtClean="0"/>
              <a:pPr/>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28D4C6-D3AB-42AB-9C4E-A56C36E335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940B6-94BC-48C9-9317-615ECD1ADD30}" type="datetimeFigureOut">
              <a:rPr lang="en-US" smtClean="0"/>
              <a:pPr/>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28D4C6-D3AB-42AB-9C4E-A56C36E335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940B6-94BC-48C9-9317-615ECD1ADD30}" type="datetimeFigureOut">
              <a:rPr lang="en-US" smtClean="0"/>
              <a:pPr/>
              <a:t>11/25/2015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28D4C6-D3AB-42AB-9C4E-A56C36E335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28700" y="66556"/>
            <a:ext cx="7086600" cy="369332"/>
          </a:xfrm>
          <a:prstGeom prst="rect">
            <a:avLst/>
          </a:prstGeom>
          <a:solidFill>
            <a:schemeClr val="accent6">
              <a:lumMod val="40000"/>
              <a:lumOff val="60000"/>
              <a:alpha val="74000"/>
            </a:schemeClr>
          </a:solidFill>
        </p:spPr>
        <p:txBody>
          <a:bodyPr wrap="square" rtlCol="0">
            <a:spAutoFit/>
          </a:bodyPr>
          <a:lstStyle/>
          <a:p>
            <a:pPr algn="ctr"/>
            <a:r>
              <a:rPr lang="en-US" dirty="0" smtClean="0">
                <a:latin typeface="Arial Rounded MT Bold" pitchFamily="34" charset="0"/>
              </a:rPr>
              <a:t>Warm-up</a:t>
            </a:r>
            <a:endParaRPr lang="en-US" dirty="0">
              <a:latin typeface="Arial Rounded MT Bold" pitchFamily="34" charset="0"/>
            </a:endParaRPr>
          </a:p>
        </p:txBody>
      </p:sp>
      <p:sp>
        <p:nvSpPr>
          <p:cNvPr id="7" name="TextBox 6"/>
          <p:cNvSpPr txBox="1"/>
          <p:nvPr/>
        </p:nvSpPr>
        <p:spPr>
          <a:xfrm>
            <a:off x="0" y="5791200"/>
            <a:ext cx="9144000" cy="830997"/>
          </a:xfrm>
          <a:prstGeom prst="rect">
            <a:avLst/>
          </a:prstGeom>
          <a:noFill/>
        </p:spPr>
        <p:txBody>
          <a:bodyPr wrap="square" rtlCol="0">
            <a:spAutoFit/>
          </a:bodyPr>
          <a:lstStyle/>
          <a:p>
            <a:pPr algn="ctr"/>
            <a:r>
              <a:rPr lang="en-US" sz="2400" dirty="0" smtClean="0">
                <a:solidFill>
                  <a:srgbClr val="FF6600"/>
                </a:solidFill>
                <a:latin typeface="Cooper Black" pitchFamily="18" charset="0"/>
              </a:rPr>
              <a:t>Read the essay above.  Rate it </a:t>
            </a:r>
            <a:r>
              <a:rPr lang="en-US" sz="2400" smtClean="0">
                <a:solidFill>
                  <a:srgbClr val="FF6600"/>
                </a:solidFill>
                <a:latin typeface="Cooper Black" pitchFamily="18" charset="0"/>
              </a:rPr>
              <a:t>from 1-4, </a:t>
            </a:r>
            <a:r>
              <a:rPr lang="en-US" sz="2400" dirty="0" smtClean="0">
                <a:solidFill>
                  <a:srgbClr val="FF6600"/>
                </a:solidFill>
                <a:latin typeface="Cooper Black" pitchFamily="18" charset="0"/>
              </a:rPr>
              <a:t>1 being the lowest and 4 being the highest, and explain your answer!</a:t>
            </a:r>
            <a:endParaRPr lang="en-US" sz="2400" dirty="0">
              <a:solidFill>
                <a:srgbClr val="FF6600"/>
              </a:solidFill>
              <a:latin typeface="Cooper Black" pitchFamily="18" charset="0"/>
            </a:endParaRPr>
          </a:p>
        </p:txBody>
      </p:sp>
      <p:sp>
        <p:nvSpPr>
          <p:cNvPr id="2" name="TextBox 1"/>
          <p:cNvSpPr txBox="1"/>
          <p:nvPr/>
        </p:nvSpPr>
        <p:spPr>
          <a:xfrm>
            <a:off x="495300" y="405408"/>
            <a:ext cx="8153400" cy="526297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600" dirty="0" smtClean="0"/>
              <a:t>	The quote, “Aim for the moon. Even if you miss, you will land among the stars,” is true because if you aim higher in life, even if you don’t get exactly as high as you want, you will still have gone somewhere toward reading that goal.</a:t>
            </a:r>
          </a:p>
          <a:p>
            <a:r>
              <a:rPr lang="en-US" sz="1600" dirty="0"/>
              <a:t>	</a:t>
            </a:r>
            <a:r>
              <a:rPr lang="en-US" sz="1600" dirty="0" smtClean="0"/>
              <a:t>If you were a freshman, and your goal was to finish high school, that would  represent your moon. Suppose you only made it to your Junior year and you had to drop out. That would represent your stars. Even if you didn’t graduate, you are still more educated than you were when you were a freshman, and its still possible for you to get your GED.</a:t>
            </a:r>
          </a:p>
          <a:p>
            <a:r>
              <a:rPr lang="en-US" sz="1600" dirty="0"/>
              <a:t>	</a:t>
            </a:r>
            <a:r>
              <a:rPr lang="en-US" sz="1600" dirty="0" smtClean="0"/>
              <a:t>Maybe your goal was to become a huge movie star, but you’ve never acted before. You could try out for some cheap commercials and then you might be known as “That chick who was in the ‘Doritos’ commercial.” You probably wouldn’t be a huge star, but you will have gained some recognition still.</a:t>
            </a:r>
          </a:p>
          <a:p>
            <a:r>
              <a:rPr lang="en-US" sz="1600" dirty="0"/>
              <a:t>	</a:t>
            </a:r>
            <a:r>
              <a:rPr lang="en-US" sz="1600" dirty="0" smtClean="0"/>
              <a:t>You might have wanted to be the boss of a big corporation. You got promoted again, and again until the only job left until you reached the top would be your boss. He probably wouldn’t want to promote you into his job himself, but you got really close to your goal, you’re among the stars.</a:t>
            </a:r>
          </a:p>
          <a:p>
            <a:r>
              <a:rPr lang="en-US" sz="1600" dirty="0"/>
              <a:t>	</a:t>
            </a:r>
            <a:r>
              <a:rPr lang="en-US" sz="1600" dirty="0" smtClean="0"/>
              <a:t>Or maybe your dream was to be the quarterback of your high school football team, and you worked and trained all summer for it. When try-outs came you only made offensive linebacker. At least you made the team, even if you didn’t quite reach your goal, and you can always try again next year. </a:t>
            </a:r>
          </a:p>
          <a:p>
            <a:r>
              <a:rPr lang="en-US" sz="1600" dirty="0"/>
              <a:t>	</a:t>
            </a:r>
            <a:r>
              <a:rPr lang="en-US" sz="1600" dirty="0" smtClean="0"/>
              <a:t>A lesson you may learn from this quote is that as long as you try, you will get much farther in life than if you don’t try at all. </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738664"/>
          </a:xfrm>
          <a:prstGeom prst="rect">
            <a:avLst/>
          </a:prstGeom>
          <a:noFill/>
        </p:spPr>
        <p:txBody>
          <a:bodyPr wrap="square" rtlCol="0">
            <a:spAutoFit/>
          </a:bodyPr>
          <a:lstStyle/>
          <a:p>
            <a:pPr algn="ctr"/>
            <a:r>
              <a:rPr lang="en-US" sz="4200" dirty="0" smtClean="0">
                <a:gradFill>
                  <a:gsLst>
                    <a:gs pos="0">
                      <a:srgbClr val="FFF200"/>
                    </a:gs>
                    <a:gs pos="45000">
                      <a:srgbClr val="FF7A00"/>
                    </a:gs>
                    <a:gs pos="70000">
                      <a:srgbClr val="FF0300"/>
                    </a:gs>
                    <a:gs pos="100000">
                      <a:srgbClr val="4D0808"/>
                    </a:gs>
                  </a:gsLst>
                  <a:lin ang="5400000" scaled="0"/>
                </a:gradFill>
                <a:latin typeface="CK Frosting" pitchFamily="2" charset="0"/>
              </a:rPr>
              <a:t>The Post-Its should look like this..</a:t>
            </a:r>
            <a:endParaRPr lang="en-US" sz="4200" dirty="0">
              <a:gradFill>
                <a:gsLst>
                  <a:gs pos="0">
                    <a:srgbClr val="FFF200"/>
                  </a:gs>
                  <a:gs pos="45000">
                    <a:srgbClr val="FF7A00"/>
                  </a:gs>
                  <a:gs pos="70000">
                    <a:srgbClr val="FF0300"/>
                  </a:gs>
                  <a:gs pos="100000">
                    <a:srgbClr val="4D0808"/>
                  </a:gs>
                </a:gsLst>
                <a:lin ang="5400000" scaled="0"/>
              </a:gradFill>
              <a:latin typeface="CK Frosting" pitchFamily="2" charset="0"/>
            </a:endParaRPr>
          </a:p>
        </p:txBody>
      </p:sp>
      <p:sp>
        <p:nvSpPr>
          <p:cNvPr id="3" name="Rectangle 2"/>
          <p:cNvSpPr/>
          <p:nvPr/>
        </p:nvSpPr>
        <p:spPr>
          <a:xfrm>
            <a:off x="2819400" y="1066800"/>
            <a:ext cx="3505200" cy="29718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676900" y="1066800"/>
            <a:ext cx="571500" cy="461665"/>
          </a:xfrm>
          <a:prstGeom prst="rect">
            <a:avLst/>
          </a:prstGeom>
          <a:noFill/>
        </p:spPr>
        <p:txBody>
          <a:bodyPr wrap="square" rtlCol="0">
            <a:spAutoFit/>
          </a:bodyPr>
          <a:lstStyle/>
          <a:p>
            <a:r>
              <a:rPr lang="en-US" sz="2400" dirty="0" smtClean="0">
                <a:latin typeface="Arial Black" pitchFamily="34" charset="0"/>
              </a:rPr>
              <a:t>3</a:t>
            </a:r>
            <a:endParaRPr lang="en-US" sz="2400" dirty="0">
              <a:latin typeface="Arial Black" pitchFamily="34" charset="0"/>
            </a:endParaRPr>
          </a:p>
        </p:txBody>
      </p:sp>
      <p:sp>
        <p:nvSpPr>
          <p:cNvPr id="6" name="TextBox 5"/>
          <p:cNvSpPr txBox="1"/>
          <p:nvPr/>
        </p:nvSpPr>
        <p:spPr>
          <a:xfrm>
            <a:off x="2895600" y="1371600"/>
            <a:ext cx="3276600" cy="2154436"/>
          </a:xfrm>
          <a:prstGeom prst="rect">
            <a:avLst/>
          </a:prstGeom>
          <a:noFill/>
        </p:spPr>
        <p:txBody>
          <a:bodyPr wrap="square" rtlCol="0">
            <a:spAutoFit/>
          </a:bodyPr>
          <a:lstStyle/>
          <a:p>
            <a:pPr>
              <a:buFont typeface="Arial" pitchFamily="34" charset="0"/>
              <a:buChar char="•"/>
            </a:pPr>
            <a:r>
              <a:rPr lang="en-US" sz="2000" b="1" dirty="0" smtClean="0">
                <a:latin typeface="Arial" pitchFamily="34" charset="0"/>
                <a:cs typeface="Arial" pitchFamily="34" charset="0"/>
              </a:rPr>
              <a:t>The paper has a topic but it could be more developed.</a:t>
            </a:r>
            <a:endParaRPr lang="en-US" sz="1400" b="1" dirty="0" smtClean="0">
              <a:latin typeface="Arial" pitchFamily="34" charset="0"/>
              <a:cs typeface="Arial" pitchFamily="34" charset="0"/>
            </a:endParaRPr>
          </a:p>
          <a:p>
            <a:endParaRPr lang="en-US" sz="2000" b="1" dirty="0" smtClean="0">
              <a:latin typeface="Arial" pitchFamily="34" charset="0"/>
              <a:cs typeface="Arial" pitchFamily="34" charset="0"/>
            </a:endParaRPr>
          </a:p>
          <a:p>
            <a:pPr>
              <a:buFont typeface="Arial" pitchFamily="34" charset="0"/>
              <a:buChar char="•"/>
            </a:pPr>
            <a:r>
              <a:rPr lang="en-US" sz="2000" b="1" dirty="0" smtClean="0">
                <a:latin typeface="Arial" pitchFamily="34" charset="0"/>
                <a:cs typeface="Arial" pitchFamily="34" charset="0"/>
              </a:rPr>
              <a:t>The reader if left with a few questions.</a:t>
            </a:r>
            <a:endParaRPr lang="en-US" sz="1400" b="1" dirty="0" smtClean="0">
              <a:latin typeface="Arial" pitchFamily="34" charset="0"/>
              <a:cs typeface="Arial" pitchFamily="34" charset="0"/>
            </a:endParaRPr>
          </a:p>
          <a:p>
            <a:pPr>
              <a:buFont typeface="Arial" pitchFamily="34" charset="0"/>
              <a:buChar char="•"/>
            </a:pPr>
            <a:endParaRPr lang="en-US" sz="1400" b="1" dirty="0">
              <a:latin typeface="Arial" pitchFamily="34" charset="0"/>
              <a:cs typeface="Arial" pitchFamily="34" charset="0"/>
            </a:endParaRPr>
          </a:p>
        </p:txBody>
      </p:sp>
      <p:sp>
        <p:nvSpPr>
          <p:cNvPr id="7" name="TextBox 6"/>
          <p:cNvSpPr txBox="1"/>
          <p:nvPr/>
        </p:nvSpPr>
        <p:spPr>
          <a:xfrm>
            <a:off x="0" y="4191000"/>
            <a:ext cx="9144000" cy="2308324"/>
          </a:xfrm>
          <a:prstGeom prst="rect">
            <a:avLst/>
          </a:prstGeom>
          <a:noFill/>
        </p:spPr>
        <p:txBody>
          <a:bodyPr wrap="square" rtlCol="0">
            <a:spAutoFit/>
          </a:bodyPr>
          <a:lstStyle/>
          <a:p>
            <a:pPr algn="ctr"/>
            <a:r>
              <a:rPr lang="en-US" sz="3600" dirty="0" smtClean="0">
                <a:gradFill>
                  <a:gsLst>
                    <a:gs pos="0">
                      <a:srgbClr val="FFF200"/>
                    </a:gs>
                    <a:gs pos="45000">
                      <a:srgbClr val="FF7A00"/>
                    </a:gs>
                    <a:gs pos="70000">
                      <a:srgbClr val="FF0300"/>
                    </a:gs>
                    <a:gs pos="100000">
                      <a:srgbClr val="4D0808"/>
                    </a:gs>
                  </a:gsLst>
                  <a:lin ang="5400000" scaled="0"/>
                </a:gradFill>
                <a:latin typeface="CK Frosting" pitchFamily="2" charset="0"/>
              </a:rPr>
              <a:t>The information should be bulleted.</a:t>
            </a:r>
          </a:p>
          <a:p>
            <a:pPr algn="ctr"/>
            <a:r>
              <a:rPr lang="en-US" sz="3600" dirty="0" smtClean="0">
                <a:gradFill>
                  <a:gsLst>
                    <a:gs pos="0">
                      <a:srgbClr val="FFF200"/>
                    </a:gs>
                    <a:gs pos="45000">
                      <a:srgbClr val="FF7A00"/>
                    </a:gs>
                    <a:gs pos="70000">
                      <a:srgbClr val="FF0300"/>
                    </a:gs>
                    <a:gs pos="100000">
                      <a:srgbClr val="4D0808"/>
                    </a:gs>
                  </a:gsLst>
                  <a:lin ang="5400000" scaled="0"/>
                </a:gradFill>
                <a:latin typeface="CK Frosting" pitchFamily="2" charset="0"/>
              </a:rPr>
              <a:t>Everyone must help write the post-its.  </a:t>
            </a:r>
          </a:p>
          <a:p>
            <a:pPr algn="ctr"/>
            <a:r>
              <a:rPr lang="en-US" sz="3600" dirty="0" smtClean="0">
                <a:gradFill>
                  <a:gsLst>
                    <a:gs pos="0">
                      <a:srgbClr val="FFF200"/>
                    </a:gs>
                    <a:gs pos="45000">
                      <a:srgbClr val="FF7A00"/>
                    </a:gs>
                    <a:gs pos="70000">
                      <a:srgbClr val="FF0300"/>
                    </a:gs>
                    <a:gs pos="100000">
                      <a:srgbClr val="4D0808"/>
                    </a:gs>
                  </a:gsLst>
                  <a:lin ang="5400000" scaled="0"/>
                </a:gradFill>
                <a:latin typeface="CK Frosting" pitchFamily="2" charset="0"/>
              </a:rPr>
              <a:t>Because you are quoting from the rubric, spelling should be correct.  </a:t>
            </a:r>
            <a:endParaRPr lang="en-US" sz="3600" dirty="0">
              <a:gradFill>
                <a:gsLst>
                  <a:gs pos="0">
                    <a:srgbClr val="FFF200"/>
                  </a:gs>
                  <a:gs pos="45000">
                    <a:srgbClr val="FF7A00"/>
                  </a:gs>
                  <a:gs pos="70000">
                    <a:srgbClr val="FF0300"/>
                  </a:gs>
                  <a:gs pos="100000">
                    <a:srgbClr val="4D0808"/>
                  </a:gs>
                </a:gsLst>
                <a:lin ang="5400000" scaled="0"/>
              </a:gradFill>
              <a:latin typeface="CK Frosting" pitchFamily="2" charset="0"/>
            </a:endParaRPr>
          </a:p>
        </p:txBody>
      </p:sp>
      <p:sp>
        <p:nvSpPr>
          <p:cNvPr id="8" name="TextBox 7"/>
          <p:cNvSpPr txBox="1"/>
          <p:nvPr/>
        </p:nvSpPr>
        <p:spPr>
          <a:xfrm>
            <a:off x="6553200" y="1676400"/>
            <a:ext cx="2209800" cy="1815882"/>
          </a:xfrm>
          <a:prstGeom prst="rect">
            <a:avLst/>
          </a:prstGeom>
          <a:noFill/>
        </p:spPr>
        <p:txBody>
          <a:bodyPr wrap="square" rtlCol="0">
            <a:spAutoFit/>
          </a:bodyPr>
          <a:lstStyle/>
          <a:p>
            <a:pPr algn="ctr"/>
            <a:r>
              <a:rPr lang="en-US" sz="2800" dirty="0" smtClean="0">
                <a:gradFill>
                  <a:gsLst>
                    <a:gs pos="0">
                      <a:srgbClr val="FFF200"/>
                    </a:gs>
                    <a:gs pos="45000">
                      <a:srgbClr val="FF7A00"/>
                    </a:gs>
                    <a:gs pos="70000">
                      <a:srgbClr val="FF0300"/>
                    </a:gs>
                    <a:gs pos="100000">
                      <a:srgbClr val="4D0808"/>
                    </a:gs>
                  </a:gsLst>
                  <a:lin ang="5400000" scaled="0"/>
                </a:gradFill>
                <a:latin typeface="CK Frosting" pitchFamily="2" charset="0"/>
              </a:rPr>
              <a:t>Write at least two points from the rubric on each post-it!</a:t>
            </a:r>
            <a:endParaRPr lang="en-US" sz="2800" dirty="0">
              <a:gradFill>
                <a:gsLst>
                  <a:gs pos="0">
                    <a:srgbClr val="FFF200"/>
                  </a:gs>
                  <a:gs pos="45000">
                    <a:srgbClr val="FF7A00"/>
                  </a:gs>
                  <a:gs pos="70000">
                    <a:srgbClr val="FF0300"/>
                  </a:gs>
                  <a:gs pos="100000">
                    <a:srgbClr val="4D0808"/>
                  </a:gs>
                </a:gsLst>
                <a:lin ang="5400000" scaled="0"/>
              </a:gradFill>
              <a:latin typeface="CK Frosting" pitchFamily="2" charset="0"/>
            </a:endParaRPr>
          </a:p>
        </p:txBody>
      </p:sp>
      <p:sp>
        <p:nvSpPr>
          <p:cNvPr id="9" name="TextBox 8"/>
          <p:cNvSpPr txBox="1"/>
          <p:nvPr/>
        </p:nvSpPr>
        <p:spPr>
          <a:xfrm>
            <a:off x="152400" y="1752600"/>
            <a:ext cx="2362200" cy="1384995"/>
          </a:xfrm>
          <a:prstGeom prst="rect">
            <a:avLst/>
          </a:prstGeom>
          <a:noFill/>
        </p:spPr>
        <p:txBody>
          <a:bodyPr wrap="square" rtlCol="0">
            <a:spAutoFit/>
          </a:bodyPr>
          <a:lstStyle/>
          <a:p>
            <a:pPr algn="ctr"/>
            <a:r>
              <a:rPr lang="en-US" sz="2800" dirty="0" smtClean="0">
                <a:gradFill>
                  <a:gsLst>
                    <a:gs pos="0">
                      <a:srgbClr val="FFF200"/>
                    </a:gs>
                    <a:gs pos="45000">
                      <a:srgbClr val="FF7A00"/>
                    </a:gs>
                    <a:gs pos="70000">
                      <a:srgbClr val="FF0300"/>
                    </a:gs>
                    <a:gs pos="100000">
                      <a:srgbClr val="4D0808"/>
                    </a:gs>
                  </a:gsLst>
                  <a:lin ang="5400000" scaled="0"/>
                </a:gradFill>
                <a:latin typeface="CK Frosting" pitchFamily="2" charset="0"/>
              </a:rPr>
              <a:t>Write your score in the upper right-hand corner.</a:t>
            </a:r>
            <a:endParaRPr lang="en-US" sz="2800" dirty="0">
              <a:gradFill>
                <a:gsLst>
                  <a:gs pos="0">
                    <a:srgbClr val="FFF200"/>
                  </a:gs>
                  <a:gs pos="45000">
                    <a:srgbClr val="FF7A00"/>
                  </a:gs>
                  <a:gs pos="70000">
                    <a:srgbClr val="FF0300"/>
                  </a:gs>
                  <a:gs pos="100000">
                    <a:srgbClr val="4D0808"/>
                  </a:gs>
                </a:gsLst>
                <a:lin ang="5400000" scaled="0"/>
              </a:gradFill>
              <a:latin typeface="CK Frosting" pitchFamily="2" charset="0"/>
            </a:endParaRPr>
          </a:p>
        </p:txBody>
      </p:sp>
      <p:cxnSp>
        <p:nvCxnSpPr>
          <p:cNvPr id="10" name="Straight Arrow Connector 9"/>
          <p:cNvCxnSpPr>
            <a:stCxn id="9" idx="3"/>
          </p:cNvCxnSpPr>
          <p:nvPr/>
        </p:nvCxnSpPr>
        <p:spPr>
          <a:xfrm flipV="1">
            <a:off x="2514600" y="1371600"/>
            <a:ext cx="3162300" cy="107349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2" name="Straight Arrow Connector 11"/>
          <p:cNvCxnSpPr/>
          <p:nvPr/>
        </p:nvCxnSpPr>
        <p:spPr>
          <a:xfrm flipH="1" flipV="1">
            <a:off x="5676900" y="2209800"/>
            <a:ext cx="876300" cy="6096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4" name="Straight Arrow Connector 13"/>
          <p:cNvCxnSpPr/>
          <p:nvPr/>
        </p:nvCxnSpPr>
        <p:spPr>
          <a:xfrm flipH="1">
            <a:off x="5962650" y="2819400"/>
            <a:ext cx="590550" cy="1524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0"/>
            <a:ext cx="8610600" cy="71865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lumMod val="95000"/>
                  </a:schemeClr>
                </a:solidFill>
                <a:effectLst/>
                <a:latin typeface="Arial Rounded MT Bold" pitchFamily="34" charset="0"/>
                <a:ea typeface="Times New Roman" pitchFamily="18" charset="0"/>
                <a:cs typeface="Arial" pitchFamily="34" charset="0"/>
              </a:rPr>
              <a:t>Good Afternoon </a:t>
            </a:r>
            <a:r>
              <a:rPr kumimoji="0" lang="en-US" sz="1500" b="0" i="0" u="none" strike="noStrike" cap="none" normalizeH="0" baseline="0" dirty="0" smtClean="0">
                <a:ln>
                  <a:noFill/>
                </a:ln>
                <a:solidFill>
                  <a:schemeClr val="bg1">
                    <a:lumMod val="95000"/>
                  </a:schemeClr>
                </a:solidFill>
                <a:effectLst/>
                <a:latin typeface="Arial Rounded MT Bold" pitchFamily="34" charset="0"/>
                <a:ea typeface="Times New Roman" pitchFamily="18" charset="0"/>
                <a:cs typeface="Arial" pitchFamily="34" charset="0"/>
              </a:rPr>
              <a:t>Ms.</a:t>
            </a:r>
            <a:r>
              <a:rPr kumimoji="0" lang="en-US" sz="1500" b="0" i="0" u="none" strike="noStrike" cap="none" normalizeH="0" dirty="0" smtClean="0">
                <a:ln>
                  <a:noFill/>
                </a:ln>
                <a:solidFill>
                  <a:schemeClr val="bg1">
                    <a:lumMod val="95000"/>
                  </a:schemeClr>
                </a:solidFill>
                <a:effectLst/>
                <a:latin typeface="Arial Rounded MT Bold" pitchFamily="34" charset="0"/>
                <a:ea typeface="Times New Roman" pitchFamily="18" charset="0"/>
                <a:cs typeface="Arial" pitchFamily="34" charset="0"/>
              </a:rPr>
              <a:t> </a:t>
            </a:r>
            <a:r>
              <a:rPr kumimoji="0" lang="en-US" sz="1500" b="0" i="0" u="none" strike="noStrike" cap="none" normalizeH="0" smtClean="0">
                <a:ln>
                  <a:noFill/>
                </a:ln>
                <a:solidFill>
                  <a:schemeClr val="bg1">
                    <a:lumMod val="95000"/>
                  </a:schemeClr>
                </a:solidFill>
                <a:effectLst/>
                <a:latin typeface="Arial Rounded MT Bold" pitchFamily="34" charset="0"/>
                <a:ea typeface="Times New Roman" pitchFamily="18" charset="0"/>
                <a:cs typeface="Arial" pitchFamily="34" charset="0"/>
              </a:rPr>
              <a:t>Stayner</a:t>
            </a:r>
            <a:r>
              <a:rPr kumimoji="0" lang="en-US" sz="1500" b="0" i="0" u="none" strike="noStrike" cap="none" normalizeH="0" baseline="0" smtClean="0">
                <a:ln>
                  <a:noFill/>
                </a:ln>
                <a:solidFill>
                  <a:schemeClr val="bg1">
                    <a:lumMod val="95000"/>
                  </a:schemeClr>
                </a:solidFill>
                <a:effectLst/>
                <a:latin typeface="Arial Rounded MT Bold" pitchFamily="34" charset="0"/>
                <a:ea typeface="Times New Roman" pitchFamily="18" charset="0"/>
                <a:cs typeface="Arial" pitchFamily="34" charset="0"/>
              </a:rPr>
              <a:t>, </a:t>
            </a:r>
            <a:endParaRPr kumimoji="0" lang="en-US" sz="1500" b="0" i="0" u="none" strike="noStrike" cap="none" normalizeH="0" baseline="0" dirty="0" smtClean="0">
              <a:ln>
                <a:noFill/>
              </a:ln>
              <a:solidFill>
                <a:schemeClr val="bg1">
                  <a:lumMod val="95000"/>
                </a:schemeClr>
              </a:solidFill>
              <a:effectLst/>
              <a:latin typeface="Arial Rounded MT Bold"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lumMod val="95000"/>
                  </a:schemeClr>
                </a:solidFill>
                <a:effectLst/>
                <a:latin typeface="Arial Rounded MT Bold" pitchFamily="34" charset="0"/>
                <a:ea typeface="Times New Roman" pitchFamily="18" charset="0"/>
                <a:cs typeface="Arial" pitchFamily="34" charset="0"/>
              </a:rPr>
              <a:t>Imagine a thick brown haze of air covering the country.  The seasons no longer change into fall and winter.  Our climate is stuck in boiling, hot summer.  Many animal populations have died out and humans spend most of their time indoors to avoid the hot, thick, polluted air.   Global warming is not a myth, but it is something that affects every living organism in the world.  If we do not go green, the Earth will become a 100 degree polluted landfill.  We, the people of Earth, need to know what to do to save our planet.  The children of today will be the adults of tomorrow; that is why climate change is the most important topic we have studied in science.  </a:t>
            </a:r>
            <a:endParaRPr kumimoji="0" lang="en-US" sz="1500" b="0" i="0" u="none" strike="noStrike" cap="none" normalizeH="0" baseline="0" dirty="0" smtClean="0">
              <a:ln>
                <a:noFill/>
              </a:ln>
              <a:solidFill>
                <a:schemeClr val="bg1">
                  <a:lumMod val="95000"/>
                </a:schemeClr>
              </a:solidFill>
              <a:effectLst/>
              <a:latin typeface="Arial Rounded MT Bold"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lumMod val="95000"/>
                  </a:schemeClr>
                </a:solidFill>
                <a:effectLst/>
                <a:latin typeface="Arial Rounded MT Bold" pitchFamily="34" charset="0"/>
                <a:ea typeface="Times New Roman" pitchFamily="18" charset="0"/>
                <a:cs typeface="Arial" pitchFamily="34" charset="0"/>
              </a:rPr>
              <a:t>As research shows, global warming occurs when the atmosphere traps greenhouse gases.  When too much of it is trapped, the gases cause the atmosphere to get warmer.  Scientists know that when too much pollution is let out in the air it turns bad.  The carbon dioxide then gets trapped within the clouds.  </a:t>
            </a:r>
            <a:endParaRPr kumimoji="0" lang="en-US" sz="1500" b="0" i="0" u="none" strike="noStrike" cap="none" normalizeH="0" baseline="0" dirty="0" smtClean="0">
              <a:ln>
                <a:noFill/>
              </a:ln>
              <a:solidFill>
                <a:schemeClr val="bg1">
                  <a:lumMod val="95000"/>
                </a:schemeClr>
              </a:solidFill>
              <a:effectLst/>
              <a:latin typeface="Arial Rounded MT Bold"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lumMod val="95000"/>
                  </a:schemeClr>
                </a:solidFill>
                <a:effectLst/>
                <a:latin typeface="Arial Rounded MT Bold" pitchFamily="34" charset="0"/>
                <a:ea typeface="Times New Roman" pitchFamily="18" charset="0"/>
                <a:cs typeface="Arial" pitchFamily="34" charset="0"/>
              </a:rPr>
              <a:t>Global warming is important because it affects us all.  The climate is changing which means in the summer the temperatures are going up.  As the warmth is constantly on the rise, the polar ice caps are melting.  Many animals such as polar bears are finding it hard to find food.  Polar bears are already listed as endangered.  </a:t>
            </a:r>
            <a:endParaRPr kumimoji="0" lang="en-US" sz="1500" b="0" i="0" u="none" strike="noStrike" cap="none" normalizeH="0" baseline="0" dirty="0" smtClean="0">
              <a:ln>
                <a:noFill/>
              </a:ln>
              <a:solidFill>
                <a:schemeClr val="bg1">
                  <a:lumMod val="95000"/>
                </a:schemeClr>
              </a:solidFill>
              <a:effectLst/>
              <a:latin typeface="Arial Rounded MT Bold"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lumMod val="95000"/>
                  </a:schemeClr>
                </a:solidFill>
                <a:effectLst/>
                <a:latin typeface="Arial Rounded MT Bold" pitchFamily="34" charset="0"/>
                <a:ea typeface="Times New Roman" pitchFamily="18" charset="0"/>
                <a:cs typeface="Arial" pitchFamily="34" charset="0"/>
              </a:rPr>
              <a:t>If we want to stop global warming, we should reuse, reduce, and recycle more.  Recycling keeps trash out of landfills where it simply rots away.  Also, recycling helps save trees.  We should not throw items away that can be recycled or reused.  Instead of driving your car and causing more pollution, you should take the bus or ride your bike to your destination.  </a:t>
            </a:r>
            <a:endParaRPr kumimoji="0" lang="en-US" sz="1500" b="0" i="0" u="none" strike="noStrike" cap="none" normalizeH="0" baseline="0" dirty="0" smtClean="0">
              <a:ln>
                <a:noFill/>
              </a:ln>
              <a:solidFill>
                <a:schemeClr val="bg1">
                  <a:lumMod val="95000"/>
                </a:schemeClr>
              </a:solidFill>
              <a:effectLst/>
              <a:latin typeface="Arial Rounded MT Bold"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lumMod val="95000"/>
                  </a:schemeClr>
                </a:solidFill>
                <a:effectLst/>
                <a:latin typeface="Arial Rounded MT Bold" pitchFamily="34" charset="0"/>
                <a:ea typeface="Times New Roman" pitchFamily="18" charset="0"/>
                <a:cs typeface="Arial" pitchFamily="34" charset="0"/>
              </a:rPr>
              <a:t>Imagine a world with clean air and lush green plants.  This is a world without global warming.  Global warming is important because it does not affect just people in Bentonville, but every single person and all animals and plants.  If we are ever going to get rid of global warming, it is important to understand what causes it and what we can do to stop it.  </a:t>
            </a:r>
            <a:endParaRPr kumimoji="0" lang="en-US" sz="1500" b="0" i="0" u="none" strike="noStrike" cap="none" normalizeH="0" baseline="0" dirty="0" smtClean="0">
              <a:ln>
                <a:noFill/>
              </a:ln>
              <a:solidFill>
                <a:schemeClr val="bg1">
                  <a:lumMod val="95000"/>
                </a:schemeClr>
              </a:solidFill>
              <a:effectLst/>
              <a:latin typeface="Arial Rounded MT Bold"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lumMod val="95000"/>
                  </a:schemeClr>
                </a:solidFill>
                <a:effectLst/>
                <a:latin typeface="Arial Rounded MT Bold" pitchFamily="34" charset="0"/>
                <a:ea typeface="Times New Roman" pitchFamily="18" charset="0"/>
                <a:cs typeface="Arial" pitchFamily="34" charset="0"/>
              </a:rPr>
              <a:t>Thank you for teaching us so much about global warming.</a:t>
            </a:r>
            <a:endParaRPr kumimoji="0" lang="en-US" sz="1500" b="0" i="0" u="none" strike="noStrike" cap="none" normalizeH="0" baseline="0" dirty="0" smtClean="0">
              <a:ln>
                <a:noFill/>
              </a:ln>
              <a:solidFill>
                <a:schemeClr val="bg1">
                  <a:lumMod val="95000"/>
                </a:schemeClr>
              </a:solidFill>
              <a:effectLst/>
              <a:latin typeface="Arial Rounded MT Bold"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lumMod val="95000"/>
                  </a:schemeClr>
                </a:solidFill>
                <a:effectLst/>
                <a:latin typeface="Arial Rounded MT Bold" pitchFamily="34" charset="0"/>
                <a:ea typeface="Times New Roman" pitchFamily="18" charset="0"/>
                <a:cs typeface="Arial" pitchFamily="34" charset="0"/>
              </a:rPr>
              <a:t>Student</a:t>
            </a:r>
            <a:endParaRPr kumimoji="0" lang="en-US" sz="1500" b="0" i="0" u="none" strike="noStrike" cap="none" normalizeH="0" baseline="0" dirty="0" smtClean="0">
              <a:ln>
                <a:noFill/>
              </a:ln>
              <a:solidFill>
                <a:schemeClr val="bg1">
                  <a:lumMod val="95000"/>
                </a:schemeClr>
              </a:solidFill>
              <a:effectLst/>
              <a:latin typeface="Arial Rounded MT Bold" pitchFamily="34" charset="0"/>
              <a:ea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r>
            <a:br>
              <a:rPr kumimoji="0" lang="en-US" sz="1200" b="0" i="0" u="none" strike="noStrike" cap="none" normalizeH="0" baseline="0" dirty="0" smtClean="0">
                <a:ln>
                  <a:noFill/>
                </a:ln>
                <a:solidFill>
                  <a:schemeClr val="tx1"/>
                </a:solidFill>
                <a:effectLst/>
                <a:latin typeface="Arial" pitchFamily="34" charset="0"/>
                <a:ea typeface="Times New Roman" pitchFamily="18" charset="0"/>
              </a:rPr>
            </a:br>
            <a:endParaRPr kumimoji="0" lang="en-US" sz="11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alpha val="30000"/>
          </a:schemeClr>
        </a:solidFill>
        <a:effectLst/>
      </p:bgPr>
    </p:bg>
    <p:spTree>
      <p:nvGrpSpPr>
        <p:cNvPr id="1" name=""/>
        <p:cNvGrpSpPr/>
        <p:nvPr/>
      </p:nvGrpSpPr>
      <p:grpSpPr>
        <a:xfrm>
          <a:off x="0" y="0"/>
          <a:ext cx="0" cy="0"/>
          <a:chOff x="0" y="0"/>
          <a:chExt cx="0" cy="0"/>
        </a:xfrm>
      </p:grpSpPr>
      <p:sp>
        <p:nvSpPr>
          <p:cNvPr id="2" name="Rectangle 1"/>
          <p:cNvSpPr/>
          <p:nvPr/>
        </p:nvSpPr>
        <p:spPr>
          <a:xfrm>
            <a:off x="0" y="152400"/>
            <a:ext cx="9144000" cy="738664"/>
          </a:xfrm>
          <a:prstGeom prst="rect">
            <a:avLst/>
          </a:prstGeom>
          <a:noFill/>
        </p:spPr>
        <p:txBody>
          <a:bodyPr wrap="square" lIns="91440" tIns="45720" rIns="91440" bIns="45720">
            <a:spAutoFit/>
          </a:bodyPr>
          <a:lstStyle/>
          <a:p>
            <a:pPr algn="ctr"/>
            <a:r>
              <a:rPr lang="en-US" sz="4200" b="1" cap="none" spc="0" dirty="0" err="1"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Bauhaus 93" pitchFamily="82" charset="0"/>
                <a:sym typeface="Wingdings 2"/>
              </a:rPr>
              <a:t></a:t>
            </a:r>
            <a:r>
              <a:rPr lang="en-US" sz="4200" b="1" cap="none" spc="0"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Bauhaus 93" pitchFamily="82" charset="0"/>
                <a:sym typeface="Wingdings 2"/>
              </a:rPr>
              <a:t> </a:t>
            </a:r>
            <a:r>
              <a:rPr lang="en-US" sz="4200" b="1" cap="none" spc="0"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Bauhaus 93" pitchFamily="82" charset="0"/>
              </a:rPr>
              <a:t>Exit Slip</a:t>
            </a:r>
          </a:p>
        </p:txBody>
      </p:sp>
      <p:sp>
        <p:nvSpPr>
          <p:cNvPr id="10" name="Rectangle 9"/>
          <p:cNvSpPr/>
          <p:nvPr/>
        </p:nvSpPr>
        <p:spPr>
          <a:xfrm>
            <a:off x="0" y="1905000"/>
            <a:ext cx="9144000" cy="4616648"/>
          </a:xfrm>
          <a:prstGeom prst="rect">
            <a:avLst/>
          </a:prstGeom>
        </p:spPr>
        <p:txBody>
          <a:bodyPr wrap="square">
            <a:spAutoFit/>
          </a:bodyPr>
          <a:lstStyle/>
          <a:p>
            <a:pPr marL="742950" lvl="0" indent="-742950">
              <a:buFontTx/>
              <a:buAutoNum type="arabicPeriod"/>
            </a:pPr>
            <a:endParaRPr lang="en-US" sz="4200" b="1"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Bauhaus 93" pitchFamily="82" charset="0"/>
              <a:sym typeface="Wingdings 2"/>
            </a:endParaRPr>
          </a:p>
          <a:p>
            <a:pPr marL="742950" lvl="0" indent="-742950">
              <a:buFontTx/>
              <a:buAutoNum type="arabicPeriod"/>
            </a:pPr>
            <a:r>
              <a:rPr lang="en-US" sz="4200" b="1"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Bauhaus 93" pitchFamily="82" charset="0"/>
                <a:sym typeface="Wingdings 2"/>
              </a:rPr>
              <a:t>What is the importance of using a rubric? </a:t>
            </a:r>
          </a:p>
          <a:p>
            <a:pPr marL="742950" lvl="0" indent="-742950">
              <a:buFontTx/>
              <a:buAutoNum type="arabicPeriod"/>
            </a:pPr>
            <a:r>
              <a:rPr lang="en-US" sz="4200" b="1"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Bauhaus 93" pitchFamily="82" charset="0"/>
                <a:sym typeface="Wingdings 2"/>
              </a:rPr>
              <a:t>List at least two examples of ways you can improve your writing based on what you learned from the rubric today.</a:t>
            </a:r>
            <a:endParaRPr lang="en-US" sz="4200" b="1"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Bauhaus 93" pitchFamily="82" charset="0"/>
            </a:endParaRPr>
          </a:p>
        </p:txBody>
      </p:sp>
      <p:sp>
        <p:nvSpPr>
          <p:cNvPr id="13" name="TextBox 12"/>
          <p:cNvSpPr txBox="1"/>
          <p:nvPr/>
        </p:nvSpPr>
        <p:spPr>
          <a:xfrm>
            <a:off x="457200" y="1371600"/>
            <a:ext cx="8153400" cy="1138773"/>
          </a:xfrm>
          <a:prstGeom prst="rect">
            <a:avLst/>
          </a:prstGeom>
          <a:noFill/>
        </p:spPr>
        <p:txBody>
          <a:bodyPr wrap="square" rtlCol="0">
            <a:spAutoFit/>
          </a:bodyPr>
          <a:lstStyle/>
          <a:p>
            <a:pPr algn="ctr"/>
            <a:r>
              <a:rPr lang="en-US" sz="3400" b="1"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Bauhaus 93" pitchFamily="82" charset="0"/>
              </a:rPr>
              <a:t>On a slip of paper, answer the following in </a:t>
            </a:r>
            <a:r>
              <a:rPr lang="en-US" sz="3400" b="1"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Bauhaus 93" pitchFamily="82" charset="0"/>
              </a:rPr>
              <a:t>complete sentences: </a:t>
            </a:r>
            <a:endParaRPr lang="en-US" sz="3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alpha val="47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5616922"/>
          </a:xfrm>
          <a:prstGeom prst="rect">
            <a:avLst/>
          </a:prstGeom>
          <a:noFill/>
        </p:spPr>
        <p:txBody>
          <a:bodyPr wrap="square" lIns="91440" tIns="45720" rIns="91440" bIns="45720">
            <a:spAutoFit/>
          </a:bodyPr>
          <a:lstStyle/>
          <a:p>
            <a:pPr algn="ctr"/>
            <a:r>
              <a:rPr lang="en-US" sz="4200" b="1" cap="none" spc="0"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Bauhaus 93" pitchFamily="82" charset="0"/>
              </a:rPr>
              <a:t>Take out a piece of notebook paper</a:t>
            </a:r>
          </a:p>
          <a:p>
            <a:pPr>
              <a:buFont typeface="Arial" pitchFamily="34" charset="0"/>
              <a:buChar char="•"/>
            </a:pPr>
            <a:r>
              <a:rPr lang="en-US" sz="3600" b="1"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Arial Black" pitchFamily="34" charset="0"/>
              </a:rPr>
              <a:t>Put your name on it.</a:t>
            </a:r>
          </a:p>
          <a:p>
            <a:pPr>
              <a:buFont typeface="Arial" pitchFamily="34" charset="0"/>
              <a:buChar char="•"/>
            </a:pPr>
            <a:r>
              <a:rPr lang="en-US" sz="3600" b="1"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Arial Black" pitchFamily="34" charset="0"/>
              </a:rPr>
              <a:t>Read your essay.</a:t>
            </a:r>
          </a:p>
          <a:p>
            <a:r>
              <a:rPr lang="en-US" sz="3500" b="1"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Arial Black" pitchFamily="34" charset="0"/>
              </a:rPr>
              <a:t>1. Write the score you got</a:t>
            </a:r>
          </a:p>
          <a:p>
            <a:r>
              <a:rPr lang="en-US" sz="3500" b="1" cap="none" spc="0"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Arial Black" pitchFamily="34" charset="0"/>
              </a:rPr>
              <a:t>2. Write a complete sentence </a:t>
            </a:r>
          </a:p>
          <a:p>
            <a:r>
              <a:rPr lang="en-US" sz="3500" b="1"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Arial Black" pitchFamily="34" charset="0"/>
              </a:rPr>
              <a:t>  </a:t>
            </a:r>
            <a:r>
              <a:rPr lang="en-US" sz="3500" b="1" cap="none" spc="0"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Arial Black" pitchFamily="34" charset="0"/>
              </a:rPr>
              <a:t>explaining if you agree or </a:t>
            </a:r>
          </a:p>
          <a:p>
            <a:r>
              <a:rPr lang="en-US" sz="3500" b="1"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Arial Black" pitchFamily="34" charset="0"/>
              </a:rPr>
              <a:t>  </a:t>
            </a:r>
            <a:r>
              <a:rPr lang="en-US" sz="3500" b="1" cap="none" spc="0"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Arial Black" pitchFamily="34" charset="0"/>
              </a:rPr>
              <a:t>disagree.  Tell me why!</a:t>
            </a:r>
          </a:p>
          <a:p>
            <a:r>
              <a:rPr lang="en-US" sz="3500" b="1"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Arial Black" pitchFamily="34" charset="0"/>
              </a:rPr>
              <a:t>3. With complete sentences, explain </a:t>
            </a:r>
          </a:p>
          <a:p>
            <a:r>
              <a:rPr lang="en-US" sz="3500" b="1"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Arial Black" pitchFamily="34" charset="0"/>
              </a:rPr>
              <a:t> three things you could have done </a:t>
            </a:r>
          </a:p>
          <a:p>
            <a:r>
              <a:rPr lang="en-US" sz="3500" b="1" dirty="0" smtClean="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Arial Black" pitchFamily="34" charset="0"/>
              </a:rPr>
              <a:t> to improve your paper.  </a:t>
            </a:r>
            <a:endParaRPr lang="en-US" sz="3500" b="1" cap="none" spc="0" dirty="0">
              <a:ln w="1905">
                <a:solidFill>
                  <a:srgbClr val="00B0F0"/>
                </a:solidFill>
              </a:ln>
              <a:gradFill>
                <a:gsLst>
                  <a:gs pos="0">
                    <a:srgbClr val="000082"/>
                  </a:gs>
                  <a:gs pos="30000">
                    <a:srgbClr val="66008F"/>
                  </a:gs>
                  <a:gs pos="64999">
                    <a:srgbClr val="BA0066"/>
                  </a:gs>
                  <a:gs pos="89999">
                    <a:srgbClr val="FF0000"/>
                  </a:gs>
                  <a:gs pos="100000">
                    <a:srgbClr val="FF8200"/>
                  </a:gs>
                </a:gsLst>
                <a:lin ang="5400000" scaled="0"/>
              </a:gradFill>
              <a:effectLst>
                <a:innerShdw blurRad="69850" dist="43180" dir="5400000">
                  <a:srgbClr val="000000">
                    <a:alpha val="65000"/>
                  </a:srgbClr>
                </a:innerShdw>
              </a:effectLst>
              <a:latin typeface="Arial Black" pitchFamily="34" charset="0"/>
            </a:endParaRPr>
          </a:p>
        </p:txBody>
      </p:sp>
      <p:sp>
        <p:nvSpPr>
          <p:cNvPr id="3" name="TextBox 2"/>
          <p:cNvSpPr txBox="1"/>
          <p:nvPr/>
        </p:nvSpPr>
        <p:spPr>
          <a:xfrm>
            <a:off x="152400" y="5486400"/>
            <a:ext cx="2438400" cy="769441"/>
          </a:xfrm>
          <a:prstGeom prst="rect">
            <a:avLst/>
          </a:prstGeom>
          <a:noFill/>
        </p:spPr>
        <p:txBody>
          <a:bodyPr wrap="square" rtlCol="0">
            <a:spAutoFit/>
          </a:bodyPr>
          <a:lstStyle/>
          <a:p>
            <a:r>
              <a:rPr lang="en-US" sz="2200" dirty="0" smtClean="0">
                <a:ln>
                  <a:solidFill>
                    <a:srgbClr val="410082"/>
                  </a:solidFill>
                </a:ln>
                <a:solidFill>
                  <a:srgbClr val="FF0066"/>
                </a:solidFill>
                <a:latin typeface="Arial Rounded MT Bold" pitchFamily="34" charset="0"/>
              </a:rPr>
              <a:t>1—Yellow</a:t>
            </a:r>
          </a:p>
          <a:p>
            <a:r>
              <a:rPr lang="en-US" sz="2200" dirty="0" smtClean="0">
                <a:ln>
                  <a:solidFill>
                    <a:srgbClr val="410082"/>
                  </a:solidFill>
                </a:ln>
                <a:solidFill>
                  <a:srgbClr val="FF0066"/>
                </a:solidFill>
                <a:latin typeface="Arial Rounded MT Bold" pitchFamily="34" charset="0"/>
              </a:rPr>
              <a:t>2—Pale Purple</a:t>
            </a:r>
          </a:p>
        </p:txBody>
      </p:sp>
      <p:sp>
        <p:nvSpPr>
          <p:cNvPr id="4" name="TextBox 3"/>
          <p:cNvSpPr txBox="1"/>
          <p:nvPr/>
        </p:nvSpPr>
        <p:spPr>
          <a:xfrm>
            <a:off x="2667000" y="5486400"/>
            <a:ext cx="2667000" cy="769441"/>
          </a:xfrm>
          <a:prstGeom prst="rect">
            <a:avLst/>
          </a:prstGeom>
          <a:noFill/>
        </p:spPr>
        <p:txBody>
          <a:bodyPr wrap="square" rtlCol="0">
            <a:spAutoFit/>
          </a:bodyPr>
          <a:lstStyle/>
          <a:p>
            <a:r>
              <a:rPr lang="en-US" sz="2200" dirty="0" smtClean="0">
                <a:ln>
                  <a:solidFill>
                    <a:srgbClr val="410082"/>
                  </a:solidFill>
                </a:ln>
                <a:solidFill>
                  <a:srgbClr val="FF0066"/>
                </a:solidFill>
                <a:latin typeface="Arial Rounded MT Bold" pitchFamily="34" charset="0"/>
              </a:rPr>
              <a:t>3—Aqua</a:t>
            </a:r>
          </a:p>
          <a:p>
            <a:r>
              <a:rPr lang="en-US" sz="2200" dirty="0" smtClean="0">
                <a:ln>
                  <a:solidFill>
                    <a:srgbClr val="410082"/>
                  </a:solidFill>
                </a:ln>
                <a:solidFill>
                  <a:srgbClr val="FF0066"/>
                </a:solidFill>
                <a:latin typeface="Arial Rounded MT Bold" pitchFamily="34" charset="0"/>
              </a:rPr>
              <a:t>4—Tan</a:t>
            </a:r>
          </a:p>
        </p:txBody>
      </p:sp>
      <p:sp>
        <p:nvSpPr>
          <p:cNvPr id="5" name="TextBox 4"/>
          <p:cNvSpPr txBox="1"/>
          <p:nvPr/>
        </p:nvSpPr>
        <p:spPr>
          <a:xfrm>
            <a:off x="5791200" y="5638800"/>
            <a:ext cx="2667000" cy="430887"/>
          </a:xfrm>
          <a:prstGeom prst="rect">
            <a:avLst/>
          </a:prstGeom>
          <a:noFill/>
        </p:spPr>
        <p:txBody>
          <a:bodyPr wrap="square" rtlCol="0">
            <a:spAutoFit/>
          </a:bodyPr>
          <a:lstStyle/>
          <a:p>
            <a:r>
              <a:rPr lang="en-US" sz="2200" dirty="0" smtClean="0">
                <a:ln>
                  <a:solidFill>
                    <a:srgbClr val="410082"/>
                  </a:solidFill>
                </a:ln>
                <a:solidFill>
                  <a:srgbClr val="FF0066"/>
                </a:solidFill>
                <a:latin typeface="Arial Rounded MT Bold" pitchFamily="34" charset="0"/>
              </a:rPr>
              <a:t>Use the Rubric!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28700" y="66556"/>
            <a:ext cx="7086600" cy="369332"/>
          </a:xfrm>
          <a:prstGeom prst="rect">
            <a:avLst/>
          </a:prstGeom>
          <a:solidFill>
            <a:schemeClr val="accent6">
              <a:lumMod val="40000"/>
              <a:lumOff val="60000"/>
              <a:alpha val="74000"/>
            </a:schemeClr>
          </a:solidFill>
        </p:spPr>
        <p:txBody>
          <a:bodyPr wrap="square" rtlCol="0">
            <a:spAutoFit/>
          </a:bodyPr>
          <a:lstStyle/>
          <a:p>
            <a:pPr algn="ctr"/>
            <a:r>
              <a:rPr lang="en-US" dirty="0" smtClean="0">
                <a:latin typeface="Arial Rounded MT Bold" pitchFamily="34" charset="0"/>
              </a:rPr>
              <a:t>Warm-up</a:t>
            </a:r>
            <a:endParaRPr lang="en-US" dirty="0">
              <a:latin typeface="Arial Rounded MT Bold" pitchFamily="34" charset="0"/>
            </a:endParaRPr>
          </a:p>
        </p:txBody>
      </p:sp>
      <p:sp>
        <p:nvSpPr>
          <p:cNvPr id="7" name="TextBox 6"/>
          <p:cNvSpPr txBox="1"/>
          <p:nvPr/>
        </p:nvSpPr>
        <p:spPr>
          <a:xfrm>
            <a:off x="0" y="5791200"/>
            <a:ext cx="9144000" cy="830997"/>
          </a:xfrm>
          <a:prstGeom prst="rect">
            <a:avLst/>
          </a:prstGeom>
          <a:noFill/>
        </p:spPr>
        <p:txBody>
          <a:bodyPr wrap="square" rtlCol="0">
            <a:spAutoFit/>
          </a:bodyPr>
          <a:lstStyle/>
          <a:p>
            <a:pPr algn="ctr"/>
            <a:r>
              <a:rPr lang="en-US" sz="2400" dirty="0" smtClean="0">
                <a:solidFill>
                  <a:srgbClr val="FF6600"/>
                </a:solidFill>
                <a:latin typeface="Cooper Black" pitchFamily="18" charset="0"/>
              </a:rPr>
              <a:t>Read the essay above.  Rate it </a:t>
            </a:r>
            <a:r>
              <a:rPr lang="en-US" sz="2400" smtClean="0">
                <a:solidFill>
                  <a:srgbClr val="FF6600"/>
                </a:solidFill>
                <a:latin typeface="Cooper Black" pitchFamily="18" charset="0"/>
              </a:rPr>
              <a:t>from 1-4, </a:t>
            </a:r>
            <a:r>
              <a:rPr lang="en-US" sz="2400" dirty="0" smtClean="0">
                <a:solidFill>
                  <a:srgbClr val="FF6600"/>
                </a:solidFill>
                <a:latin typeface="Cooper Black" pitchFamily="18" charset="0"/>
              </a:rPr>
              <a:t>1 being the lowest and 4 being the highest, and explain your answer!</a:t>
            </a:r>
            <a:endParaRPr lang="en-US" sz="2400" dirty="0">
              <a:solidFill>
                <a:srgbClr val="FF6600"/>
              </a:solidFill>
              <a:latin typeface="Cooper Black" pitchFamily="18" charset="0"/>
            </a:endParaRPr>
          </a:p>
        </p:txBody>
      </p:sp>
      <p:sp>
        <p:nvSpPr>
          <p:cNvPr id="2" name="TextBox 1"/>
          <p:cNvSpPr txBox="1"/>
          <p:nvPr/>
        </p:nvSpPr>
        <p:spPr>
          <a:xfrm>
            <a:off x="495300" y="405408"/>
            <a:ext cx="8153400" cy="526297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600" dirty="0" smtClean="0"/>
              <a:t>	The quote, “Aim for the moon. Even if you miss, you will land among the stars,” is true because if you aim higher in life, even if you don’t get exactly as high as you want, you will still have gone somewhere toward reading that goal.</a:t>
            </a:r>
          </a:p>
          <a:p>
            <a:r>
              <a:rPr lang="en-US" sz="1600" dirty="0"/>
              <a:t>	</a:t>
            </a:r>
            <a:r>
              <a:rPr lang="en-US" sz="1600" dirty="0" smtClean="0"/>
              <a:t>If you were a freshman, and your goal was to finish high school, that would  represent your moon. Suppose you only made it to your Junior year and you had to drop out. That would represent your stars. Even if you didn’t graduate, you are still more educated than you were when you were a freshman, and its still possible for you to get your GED.</a:t>
            </a:r>
          </a:p>
          <a:p>
            <a:r>
              <a:rPr lang="en-US" sz="1600" dirty="0"/>
              <a:t>	</a:t>
            </a:r>
            <a:r>
              <a:rPr lang="en-US" sz="1600" dirty="0" smtClean="0"/>
              <a:t>Maybe your goal was to become a huge movie star, but you’ve never acted before. You could try out for some cheap commercials and then you might be known as “That chick who was in the ‘Doritos’ commercial.” You probably wouldn’t be a huge star, but you will have gained some recognition still.</a:t>
            </a:r>
          </a:p>
          <a:p>
            <a:r>
              <a:rPr lang="en-US" sz="1600" dirty="0"/>
              <a:t>	</a:t>
            </a:r>
            <a:r>
              <a:rPr lang="en-US" sz="1600" dirty="0" smtClean="0"/>
              <a:t>You might have wanted to be the boss of a big corporation. You got promoted again, and again until the only job left until you reached the top would be your boss. He probably wouldn’t want to promote you into his job himself, but you got really close to your goal, you’re among the stars.</a:t>
            </a:r>
          </a:p>
          <a:p>
            <a:r>
              <a:rPr lang="en-US" sz="1600" dirty="0"/>
              <a:t>	</a:t>
            </a:r>
            <a:r>
              <a:rPr lang="en-US" sz="1600" dirty="0" smtClean="0"/>
              <a:t>Or maybe your dream was to be the quarterback of your high school football team, and you worked and trained all summer for it. When try-outs came you only made offensive linebacker. At least you made the team, even if you didn’t quite reach your goal, and you can always try again next year. </a:t>
            </a:r>
          </a:p>
          <a:p>
            <a:r>
              <a:rPr lang="en-US" sz="1600" dirty="0"/>
              <a:t>	</a:t>
            </a:r>
            <a:r>
              <a:rPr lang="en-US" sz="1600" dirty="0" smtClean="0"/>
              <a:t>A lesson you may learn from this quote is that as long as you try, you will get much farther in life than if you don’t try at all. </a:t>
            </a:r>
            <a:endParaRPr lang="en-US" sz="1600" dirty="0"/>
          </a:p>
        </p:txBody>
      </p:sp>
    </p:spTree>
    <p:extLst>
      <p:ext uri="{BB962C8B-B14F-4D97-AF65-F5344CB8AC3E}">
        <p14:creationId xmlns:p14="http://schemas.microsoft.com/office/powerpoint/2010/main" val="3177835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2" cstate="print"/>
          <a:srcRect/>
          <a:stretch>
            <a:fillRect/>
          </a:stretch>
        </p:blipFill>
        <p:spPr bwMode="auto">
          <a:xfrm>
            <a:off x="685800" y="0"/>
            <a:ext cx="7810500" cy="4895850"/>
          </a:xfrm>
          <a:prstGeom prst="rect">
            <a:avLst/>
          </a:prstGeom>
          <a:noFill/>
          <a:ln w="9525">
            <a:noFill/>
            <a:miter lim="800000"/>
            <a:headEnd/>
            <a:tailEnd/>
          </a:ln>
          <a:effectLst/>
        </p:spPr>
      </p:pic>
      <p:sp>
        <p:nvSpPr>
          <p:cNvPr id="6" name="TextBox 5"/>
          <p:cNvSpPr txBox="1"/>
          <p:nvPr/>
        </p:nvSpPr>
        <p:spPr>
          <a:xfrm>
            <a:off x="6858000" y="4572000"/>
            <a:ext cx="1752600" cy="369332"/>
          </a:xfrm>
          <a:prstGeom prst="rect">
            <a:avLst/>
          </a:prstGeom>
          <a:solidFill>
            <a:schemeClr val="accent6">
              <a:lumMod val="40000"/>
              <a:lumOff val="60000"/>
              <a:alpha val="74000"/>
            </a:schemeClr>
          </a:solidFill>
        </p:spPr>
        <p:txBody>
          <a:bodyPr wrap="square" rtlCol="0">
            <a:spAutoFit/>
          </a:bodyPr>
          <a:lstStyle/>
          <a:p>
            <a:pPr algn="ctr"/>
            <a:r>
              <a:rPr lang="en-US" dirty="0" smtClean="0">
                <a:latin typeface="Arial Rounded MT Bold" pitchFamily="34" charset="0"/>
              </a:rPr>
              <a:t>$382,400</a:t>
            </a:r>
            <a:endParaRPr lang="en-US" dirty="0">
              <a:latin typeface="Arial Rounded MT Bold" pitchFamily="34" charset="0"/>
            </a:endParaRPr>
          </a:p>
        </p:txBody>
      </p:sp>
      <p:sp>
        <p:nvSpPr>
          <p:cNvPr id="7" name="TextBox 6"/>
          <p:cNvSpPr txBox="1"/>
          <p:nvPr/>
        </p:nvSpPr>
        <p:spPr>
          <a:xfrm>
            <a:off x="0" y="5257800"/>
            <a:ext cx="9144000" cy="1384995"/>
          </a:xfrm>
          <a:prstGeom prst="rect">
            <a:avLst/>
          </a:prstGeom>
          <a:noFill/>
        </p:spPr>
        <p:txBody>
          <a:bodyPr wrap="square" rtlCol="0">
            <a:spAutoFit/>
          </a:bodyPr>
          <a:lstStyle/>
          <a:p>
            <a:pPr algn="ctr"/>
            <a:r>
              <a:rPr lang="en-US" sz="2800" dirty="0" smtClean="0">
                <a:solidFill>
                  <a:srgbClr val="FF6600"/>
                </a:solidFill>
                <a:latin typeface="Cooper Black" pitchFamily="18" charset="0"/>
              </a:rPr>
              <a:t>This is an “Above </a:t>
            </a:r>
            <a:r>
              <a:rPr lang="en-US" sz="2800" dirty="0">
                <a:solidFill>
                  <a:srgbClr val="FF6600"/>
                </a:solidFill>
                <a:latin typeface="Cooper Black" pitchFamily="18" charset="0"/>
              </a:rPr>
              <a:t>S</a:t>
            </a:r>
            <a:r>
              <a:rPr lang="en-US" sz="2800" dirty="0" smtClean="0">
                <a:solidFill>
                  <a:srgbClr val="FF6600"/>
                </a:solidFill>
                <a:latin typeface="Cooper Black" pitchFamily="18" charset="0"/>
              </a:rPr>
              <a:t>tandards” paper.  It is the best of the best. People notice it and are envious of how  beautiful and stylish it is.  </a:t>
            </a:r>
            <a:endParaRPr lang="en-US" sz="2800" dirty="0">
              <a:solidFill>
                <a:srgbClr val="FF6600"/>
              </a:solidFill>
              <a:latin typeface="Cooper Black" pitchFamily="18" charset="0"/>
            </a:endParaRPr>
          </a:p>
        </p:txBody>
      </p:sp>
    </p:spTree>
    <p:extLst>
      <p:ext uri="{BB962C8B-B14F-4D97-AF65-F5344CB8AC3E}">
        <p14:creationId xmlns:p14="http://schemas.microsoft.com/office/powerpoint/2010/main" val="3590530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smartlease.co.uk/Honda_Accord.jpg"/>
          <p:cNvPicPr>
            <a:picLocks noChangeAspect="1" noChangeArrowheads="1"/>
          </p:cNvPicPr>
          <p:nvPr/>
        </p:nvPicPr>
        <p:blipFill>
          <a:blip r:embed="rId2" cstate="print"/>
          <a:srcRect/>
          <a:stretch>
            <a:fillRect/>
          </a:stretch>
        </p:blipFill>
        <p:spPr bwMode="auto">
          <a:xfrm>
            <a:off x="533400" y="0"/>
            <a:ext cx="8107881" cy="4724400"/>
          </a:xfrm>
          <a:prstGeom prst="rect">
            <a:avLst/>
          </a:prstGeom>
          <a:noFill/>
        </p:spPr>
      </p:pic>
      <p:sp>
        <p:nvSpPr>
          <p:cNvPr id="3" name="TextBox 2"/>
          <p:cNvSpPr txBox="1"/>
          <p:nvPr/>
        </p:nvSpPr>
        <p:spPr>
          <a:xfrm>
            <a:off x="6858000" y="4572000"/>
            <a:ext cx="1752600" cy="369332"/>
          </a:xfrm>
          <a:prstGeom prst="rect">
            <a:avLst/>
          </a:prstGeom>
          <a:solidFill>
            <a:schemeClr val="accent1">
              <a:lumMod val="40000"/>
              <a:lumOff val="60000"/>
              <a:alpha val="74000"/>
            </a:schemeClr>
          </a:solidFill>
        </p:spPr>
        <p:txBody>
          <a:bodyPr wrap="square" rtlCol="0">
            <a:spAutoFit/>
          </a:bodyPr>
          <a:lstStyle/>
          <a:p>
            <a:pPr algn="ctr"/>
            <a:r>
              <a:rPr lang="en-US" dirty="0" smtClean="0">
                <a:latin typeface="Arial Rounded MT Bold" pitchFamily="34" charset="0"/>
              </a:rPr>
              <a:t>$21,499</a:t>
            </a:r>
            <a:endParaRPr lang="en-US" dirty="0">
              <a:latin typeface="Arial Rounded MT Bold" pitchFamily="34" charset="0"/>
            </a:endParaRPr>
          </a:p>
        </p:txBody>
      </p:sp>
      <p:sp>
        <p:nvSpPr>
          <p:cNvPr id="4" name="TextBox 3"/>
          <p:cNvSpPr txBox="1"/>
          <p:nvPr/>
        </p:nvSpPr>
        <p:spPr>
          <a:xfrm>
            <a:off x="0" y="5029200"/>
            <a:ext cx="9144000" cy="1815882"/>
          </a:xfrm>
          <a:prstGeom prst="rect">
            <a:avLst/>
          </a:prstGeom>
          <a:noFill/>
        </p:spPr>
        <p:txBody>
          <a:bodyPr wrap="square" rtlCol="0">
            <a:spAutoFit/>
          </a:bodyPr>
          <a:lstStyle/>
          <a:p>
            <a:pPr algn="ctr"/>
            <a:r>
              <a:rPr lang="en-US" sz="2800" dirty="0" smtClean="0">
                <a:solidFill>
                  <a:schemeClr val="tx2">
                    <a:lumMod val="60000"/>
                    <a:lumOff val="40000"/>
                  </a:schemeClr>
                </a:solidFill>
                <a:latin typeface="Cooper Black" pitchFamily="18" charset="0"/>
              </a:rPr>
              <a:t>This is a “Meets the Standards” paper.  It is solid with 5 developed paragraphs. It has some real shining moments. Although, it could still be improved to an “Above Standards” paper.  </a:t>
            </a:r>
            <a:endParaRPr lang="en-US" sz="2800" dirty="0">
              <a:solidFill>
                <a:schemeClr val="tx2">
                  <a:lumMod val="60000"/>
                  <a:lumOff val="40000"/>
                </a:schemeClr>
              </a:solidFill>
              <a:latin typeface="Cooper Black"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carlustblog.com/images/2008/04/22/metro1.jpg"/>
          <p:cNvPicPr>
            <a:picLocks noChangeAspect="1" noChangeArrowheads="1"/>
          </p:cNvPicPr>
          <p:nvPr/>
        </p:nvPicPr>
        <p:blipFill>
          <a:blip r:embed="rId2" cstate="print"/>
          <a:srcRect/>
          <a:stretch>
            <a:fillRect/>
          </a:stretch>
        </p:blipFill>
        <p:spPr bwMode="auto">
          <a:xfrm>
            <a:off x="596900" y="-685451"/>
            <a:ext cx="8013700" cy="5335437"/>
          </a:xfrm>
          <a:prstGeom prst="rect">
            <a:avLst/>
          </a:prstGeom>
          <a:noFill/>
        </p:spPr>
      </p:pic>
      <p:sp>
        <p:nvSpPr>
          <p:cNvPr id="3" name="TextBox 2"/>
          <p:cNvSpPr txBox="1"/>
          <p:nvPr/>
        </p:nvSpPr>
        <p:spPr>
          <a:xfrm>
            <a:off x="6858000" y="4495800"/>
            <a:ext cx="1752600" cy="369332"/>
          </a:xfrm>
          <a:prstGeom prst="rect">
            <a:avLst/>
          </a:prstGeom>
          <a:solidFill>
            <a:srgbClr val="FFD9C1">
              <a:alpha val="74000"/>
            </a:srgbClr>
          </a:solidFill>
        </p:spPr>
        <p:txBody>
          <a:bodyPr wrap="square" rtlCol="0">
            <a:spAutoFit/>
          </a:bodyPr>
          <a:lstStyle/>
          <a:p>
            <a:pPr algn="ctr"/>
            <a:r>
              <a:rPr lang="en-US" dirty="0" smtClean="0">
                <a:latin typeface="Arial Rounded MT Bold" pitchFamily="34" charset="0"/>
              </a:rPr>
              <a:t>$1,153</a:t>
            </a:r>
            <a:endParaRPr lang="en-US" dirty="0">
              <a:latin typeface="Arial Rounded MT Bold" pitchFamily="34" charset="0"/>
            </a:endParaRPr>
          </a:p>
        </p:txBody>
      </p:sp>
      <p:sp>
        <p:nvSpPr>
          <p:cNvPr id="4" name="TextBox 3"/>
          <p:cNvSpPr txBox="1"/>
          <p:nvPr/>
        </p:nvSpPr>
        <p:spPr>
          <a:xfrm>
            <a:off x="0" y="4680466"/>
            <a:ext cx="9144000" cy="2246769"/>
          </a:xfrm>
          <a:prstGeom prst="rect">
            <a:avLst/>
          </a:prstGeom>
          <a:noFill/>
        </p:spPr>
        <p:txBody>
          <a:bodyPr wrap="square" rtlCol="0">
            <a:spAutoFit/>
          </a:bodyPr>
          <a:lstStyle/>
          <a:p>
            <a:pPr algn="ctr"/>
            <a:r>
              <a:rPr lang="en-US" sz="2800" dirty="0" smtClean="0">
                <a:solidFill>
                  <a:srgbClr val="FFD9C1"/>
                </a:solidFill>
                <a:latin typeface="Cooper Black" pitchFamily="18" charset="0"/>
              </a:rPr>
              <a:t>This is an “Approaching Standards” paper. It is basic and a little bit sad; it could even be missing minor parts.  It sputters and sometimes you might need to stop and give it a push.  It could use some major improvements.  </a:t>
            </a:r>
            <a:endParaRPr lang="en-US" sz="2800" dirty="0">
              <a:solidFill>
                <a:srgbClr val="FFD9C1"/>
              </a:solidFill>
              <a:latin typeface="Cooper Black"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http://i17.ebayimg.com/07/i/001/27/2d/c6f1_1.JPG?set_id=800005007"/>
          <p:cNvPicPr>
            <a:picLocks noChangeAspect="1" noChangeArrowheads="1"/>
          </p:cNvPicPr>
          <p:nvPr/>
        </p:nvPicPr>
        <p:blipFill>
          <a:blip r:embed="rId2" cstate="print"/>
          <a:srcRect/>
          <a:stretch>
            <a:fillRect/>
          </a:stretch>
        </p:blipFill>
        <p:spPr bwMode="auto">
          <a:xfrm>
            <a:off x="1371600" y="-685800"/>
            <a:ext cx="6934200" cy="5200650"/>
          </a:xfrm>
          <a:prstGeom prst="rect">
            <a:avLst/>
          </a:prstGeom>
          <a:noFill/>
        </p:spPr>
      </p:pic>
      <p:sp>
        <p:nvSpPr>
          <p:cNvPr id="4" name="TextBox 3"/>
          <p:cNvSpPr txBox="1"/>
          <p:nvPr/>
        </p:nvSpPr>
        <p:spPr>
          <a:xfrm>
            <a:off x="6629400" y="3962400"/>
            <a:ext cx="2057400" cy="646331"/>
          </a:xfrm>
          <a:prstGeom prst="rect">
            <a:avLst/>
          </a:prstGeom>
          <a:solidFill>
            <a:schemeClr val="accent2">
              <a:lumMod val="40000"/>
              <a:lumOff val="60000"/>
              <a:alpha val="74000"/>
            </a:schemeClr>
          </a:solidFill>
        </p:spPr>
        <p:txBody>
          <a:bodyPr wrap="square" rtlCol="0">
            <a:spAutoFit/>
          </a:bodyPr>
          <a:lstStyle/>
          <a:p>
            <a:pPr algn="ctr"/>
            <a:r>
              <a:rPr lang="en-US" dirty="0" smtClean="0">
                <a:latin typeface="Arial Rounded MT Bold" pitchFamily="34" charset="0"/>
              </a:rPr>
              <a:t>They pay you to haul this away</a:t>
            </a:r>
            <a:endParaRPr lang="en-US" dirty="0">
              <a:latin typeface="Arial Rounded MT Bold" pitchFamily="34" charset="0"/>
            </a:endParaRPr>
          </a:p>
        </p:txBody>
      </p:sp>
      <p:sp>
        <p:nvSpPr>
          <p:cNvPr id="5" name="TextBox 4"/>
          <p:cNvSpPr txBox="1"/>
          <p:nvPr/>
        </p:nvSpPr>
        <p:spPr>
          <a:xfrm>
            <a:off x="0" y="4648200"/>
            <a:ext cx="9144000" cy="1938992"/>
          </a:xfrm>
          <a:prstGeom prst="rect">
            <a:avLst/>
          </a:prstGeom>
          <a:noFill/>
        </p:spPr>
        <p:txBody>
          <a:bodyPr wrap="square" rtlCol="0">
            <a:spAutoFit/>
          </a:bodyPr>
          <a:lstStyle/>
          <a:p>
            <a:pPr algn="ctr"/>
            <a:r>
              <a:rPr lang="en-US" sz="2400" dirty="0" smtClean="0">
                <a:solidFill>
                  <a:schemeClr val="accent2">
                    <a:lumMod val="20000"/>
                    <a:lumOff val="80000"/>
                  </a:schemeClr>
                </a:solidFill>
                <a:latin typeface="Cooper Black" pitchFamily="18" charset="0"/>
              </a:rPr>
              <a:t>This is a “Below Standards” paper. It has the most basic bones of an idea, but it isn’t going to go anywhere.  It will take a bunch of time and effort to rebuild and improve this one. Many parts are missing, and the ones that are there are broken. </a:t>
            </a:r>
            <a:endParaRPr lang="en-US" sz="2400" dirty="0">
              <a:solidFill>
                <a:schemeClr val="accent2">
                  <a:lumMod val="20000"/>
                  <a:lumOff val="80000"/>
                </a:schemeClr>
              </a:solidFill>
              <a:latin typeface="Cooper Black"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0" y="2057400"/>
            <a:ext cx="9144000" cy="1569660"/>
          </a:xfrm>
          <a:prstGeom prst="rect">
            <a:avLst/>
          </a:prstGeom>
          <a:noFill/>
        </p:spPr>
        <p:txBody>
          <a:bodyPr wrap="square" rtlCol="0">
            <a:spAutoFit/>
          </a:bodyPr>
          <a:lstStyle/>
          <a:p>
            <a:r>
              <a:rPr lang="en-US" sz="3200" dirty="0" smtClean="0">
                <a:gradFill>
                  <a:gsLst>
                    <a:gs pos="0">
                      <a:srgbClr val="FFF200"/>
                    </a:gs>
                    <a:gs pos="45000">
                      <a:srgbClr val="FF7A00"/>
                    </a:gs>
                    <a:gs pos="70000">
                      <a:srgbClr val="FF0300"/>
                    </a:gs>
                    <a:gs pos="100000">
                      <a:srgbClr val="4D0808"/>
                    </a:gs>
                  </a:gsLst>
                  <a:lin ang="5400000" scaled="0"/>
                </a:gradFill>
                <a:latin typeface="Arial Black" pitchFamily="34" charset="0"/>
              </a:rPr>
              <a:t>With your shoulder partner, create a different analogy to help you remember the writing rubric scale.</a:t>
            </a:r>
            <a:endParaRPr lang="en-US" sz="3200" dirty="0">
              <a:gradFill>
                <a:gsLst>
                  <a:gs pos="0">
                    <a:srgbClr val="FFF200"/>
                  </a:gs>
                  <a:gs pos="45000">
                    <a:srgbClr val="FF7A00"/>
                  </a:gs>
                  <a:gs pos="70000">
                    <a:srgbClr val="FF0300"/>
                  </a:gs>
                  <a:gs pos="100000">
                    <a:srgbClr val="4D0808"/>
                  </a:gs>
                </a:gsLst>
                <a:lin ang="5400000" scaled="0"/>
              </a:gradFill>
              <a:latin typeface="Arial Black" pitchFamily="34" charset="0"/>
            </a:endParaRPr>
          </a:p>
        </p:txBody>
      </p:sp>
      <p:sp>
        <p:nvSpPr>
          <p:cNvPr id="11" name="TextBox 10"/>
          <p:cNvSpPr txBox="1"/>
          <p:nvPr/>
        </p:nvSpPr>
        <p:spPr>
          <a:xfrm>
            <a:off x="665018" y="229252"/>
            <a:ext cx="7848600" cy="707886"/>
          </a:xfrm>
          <a:prstGeom prst="rect">
            <a:avLst/>
          </a:prstGeom>
          <a:noFill/>
        </p:spPr>
        <p:txBody>
          <a:bodyPr wrap="square" rtlCol="0">
            <a:spAutoFit/>
          </a:bodyPr>
          <a:lstStyle/>
          <a:p>
            <a:pPr algn="ctr"/>
            <a:r>
              <a:rPr lang="en-US" sz="4000" dirty="0" smtClean="0">
                <a:solidFill>
                  <a:srgbClr val="FF6600"/>
                </a:solidFill>
                <a:latin typeface="Bauhaus 93"/>
                <a:cs typeface="Bauhaus 93"/>
              </a:rPr>
              <a:t>Create your own analogy.</a:t>
            </a:r>
            <a:endParaRPr lang="en-US" sz="4000" dirty="0">
              <a:solidFill>
                <a:srgbClr val="FF6600"/>
              </a:solidFill>
              <a:latin typeface="Bauhaus 93"/>
              <a:cs typeface="Bauhaus 93"/>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heckerboard(across)">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0" y="2057400"/>
            <a:ext cx="9144000" cy="1077218"/>
          </a:xfrm>
          <a:prstGeom prst="rect">
            <a:avLst/>
          </a:prstGeom>
          <a:noFill/>
        </p:spPr>
        <p:txBody>
          <a:bodyPr wrap="square" rtlCol="0">
            <a:spAutoFit/>
          </a:bodyPr>
          <a:lstStyle/>
          <a:p>
            <a:r>
              <a:rPr lang="en-US" sz="3200" dirty="0" smtClean="0">
                <a:gradFill>
                  <a:gsLst>
                    <a:gs pos="0">
                      <a:srgbClr val="FFF200"/>
                    </a:gs>
                    <a:gs pos="45000">
                      <a:srgbClr val="FF7A00"/>
                    </a:gs>
                    <a:gs pos="70000">
                      <a:srgbClr val="FF0300"/>
                    </a:gs>
                    <a:gs pos="100000">
                      <a:srgbClr val="4D0808"/>
                    </a:gs>
                  </a:gsLst>
                  <a:lin ang="5400000" scaled="0"/>
                </a:gradFill>
                <a:latin typeface="Arial Black" pitchFamily="34" charset="0"/>
              </a:rPr>
              <a:t>In a group, you will read and score five papers using the writing rubrics.</a:t>
            </a:r>
            <a:endParaRPr lang="en-US" sz="3200" dirty="0">
              <a:gradFill>
                <a:gsLst>
                  <a:gs pos="0">
                    <a:srgbClr val="FFF200"/>
                  </a:gs>
                  <a:gs pos="45000">
                    <a:srgbClr val="FF7A00"/>
                  </a:gs>
                  <a:gs pos="70000">
                    <a:srgbClr val="FF0300"/>
                  </a:gs>
                  <a:gs pos="100000">
                    <a:srgbClr val="4D0808"/>
                  </a:gs>
                </a:gsLst>
                <a:lin ang="5400000" scaled="0"/>
              </a:gradFill>
              <a:latin typeface="Arial Black" pitchFamily="34" charset="0"/>
            </a:endParaRPr>
          </a:p>
        </p:txBody>
      </p:sp>
      <p:sp>
        <p:nvSpPr>
          <p:cNvPr id="11" name="TextBox 10"/>
          <p:cNvSpPr txBox="1"/>
          <p:nvPr/>
        </p:nvSpPr>
        <p:spPr>
          <a:xfrm>
            <a:off x="685800" y="228600"/>
            <a:ext cx="7848600" cy="707886"/>
          </a:xfrm>
          <a:prstGeom prst="rect">
            <a:avLst/>
          </a:prstGeom>
          <a:noFill/>
        </p:spPr>
        <p:txBody>
          <a:bodyPr wrap="square" rtlCol="0">
            <a:spAutoFit/>
          </a:bodyPr>
          <a:lstStyle/>
          <a:p>
            <a:pPr algn="ctr"/>
            <a:r>
              <a:rPr lang="en-US" sz="4000" dirty="0" smtClean="0">
                <a:solidFill>
                  <a:srgbClr val="FF6600"/>
                </a:solidFill>
                <a:latin typeface="Bauhaus 93"/>
                <a:cs typeface="Bauhaus 93"/>
              </a:rPr>
              <a:t>Time to practice</a:t>
            </a:r>
            <a:endParaRPr lang="en-US" sz="4000" dirty="0">
              <a:solidFill>
                <a:srgbClr val="FF6600"/>
              </a:solidFill>
              <a:latin typeface="Bauhaus 93"/>
              <a:cs typeface="Bauhaus 93"/>
            </a:endParaRPr>
          </a:p>
        </p:txBody>
      </p:sp>
    </p:spTree>
    <p:extLst>
      <p:ext uri="{BB962C8B-B14F-4D97-AF65-F5344CB8AC3E}">
        <p14:creationId xmlns:p14="http://schemas.microsoft.com/office/powerpoint/2010/main" val="373257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heckerboard(across)">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0" y="0"/>
            <a:ext cx="2287778" cy="1434046"/>
          </a:xfrm>
          <a:prstGeom prst="rect">
            <a:avLst/>
          </a:prstGeom>
          <a:noFill/>
          <a:ln w="9525">
            <a:noFill/>
            <a:miter lim="800000"/>
            <a:headEnd/>
            <a:tailEnd/>
          </a:ln>
          <a:effectLst/>
        </p:spPr>
      </p:pic>
      <p:pic>
        <p:nvPicPr>
          <p:cNvPr id="4" name="Picture 2" descr="http://www.smartlease.co.uk/Honda_Accord.jpg"/>
          <p:cNvPicPr>
            <a:picLocks noChangeAspect="1" noChangeArrowheads="1"/>
          </p:cNvPicPr>
          <p:nvPr/>
        </p:nvPicPr>
        <p:blipFill>
          <a:blip r:embed="rId3" cstate="print"/>
          <a:srcRect/>
          <a:stretch>
            <a:fillRect/>
          </a:stretch>
        </p:blipFill>
        <p:spPr bwMode="auto">
          <a:xfrm>
            <a:off x="2381736" y="13854"/>
            <a:ext cx="2417753" cy="1408807"/>
          </a:xfrm>
          <a:prstGeom prst="rect">
            <a:avLst/>
          </a:prstGeom>
          <a:noFill/>
        </p:spPr>
      </p:pic>
      <p:pic>
        <p:nvPicPr>
          <p:cNvPr id="6" name="Picture 2" descr="http://www.carlustblog.com/images/2008/04/22/metro1.jpg"/>
          <p:cNvPicPr>
            <a:picLocks noChangeAspect="1" noChangeArrowheads="1"/>
          </p:cNvPicPr>
          <p:nvPr/>
        </p:nvPicPr>
        <p:blipFill>
          <a:blip r:embed="rId4" cstate="print"/>
          <a:srcRect/>
          <a:stretch>
            <a:fillRect/>
          </a:stretch>
        </p:blipFill>
        <p:spPr bwMode="auto">
          <a:xfrm>
            <a:off x="4835236" y="0"/>
            <a:ext cx="2136805" cy="1422662"/>
          </a:xfrm>
          <a:prstGeom prst="rect">
            <a:avLst/>
          </a:prstGeom>
          <a:noFill/>
        </p:spPr>
      </p:pic>
      <p:pic>
        <p:nvPicPr>
          <p:cNvPr id="8" name="Picture 4" descr="http://i17.ebayimg.com/07/i/001/27/2d/c6f1_1.JPG?set_id=800005007"/>
          <p:cNvPicPr>
            <a:picLocks noChangeAspect="1" noChangeArrowheads="1"/>
          </p:cNvPicPr>
          <p:nvPr/>
        </p:nvPicPr>
        <p:blipFill>
          <a:blip r:embed="rId5" cstate="print"/>
          <a:srcRect/>
          <a:stretch>
            <a:fillRect/>
          </a:stretch>
        </p:blipFill>
        <p:spPr bwMode="auto">
          <a:xfrm>
            <a:off x="7054273" y="13854"/>
            <a:ext cx="1905000" cy="1428750"/>
          </a:xfrm>
          <a:prstGeom prst="rect">
            <a:avLst/>
          </a:prstGeom>
          <a:noFill/>
        </p:spPr>
      </p:pic>
      <p:sp>
        <p:nvSpPr>
          <p:cNvPr id="18" name="TextBox 17"/>
          <p:cNvSpPr txBox="1"/>
          <p:nvPr/>
        </p:nvSpPr>
        <p:spPr>
          <a:xfrm>
            <a:off x="762889" y="1371600"/>
            <a:ext cx="1193974" cy="369332"/>
          </a:xfrm>
          <a:prstGeom prst="rect">
            <a:avLst/>
          </a:prstGeom>
          <a:gradFill>
            <a:gsLst>
              <a:gs pos="0">
                <a:srgbClr val="FFF200"/>
              </a:gs>
              <a:gs pos="45000">
                <a:srgbClr val="FF7A00"/>
              </a:gs>
              <a:gs pos="70000">
                <a:srgbClr val="FF0300"/>
              </a:gs>
              <a:gs pos="100000">
                <a:srgbClr val="4D0808"/>
              </a:gs>
            </a:gsLst>
            <a:lin ang="5400000" scaled="0"/>
          </a:gradFill>
        </p:spPr>
        <p:txBody>
          <a:bodyPr wrap="square" rtlCol="0">
            <a:spAutoFit/>
          </a:bodyPr>
          <a:lstStyle/>
          <a:p>
            <a:pPr algn="ctr"/>
            <a:r>
              <a:rPr lang="en-US" b="1" dirty="0" smtClean="0">
                <a:latin typeface="Engravers MT" pitchFamily="18" charset="0"/>
              </a:rPr>
              <a:t>Above</a:t>
            </a:r>
            <a:endParaRPr lang="en-US" b="1" dirty="0">
              <a:latin typeface="Engravers MT" pitchFamily="18" charset="0"/>
            </a:endParaRPr>
          </a:p>
        </p:txBody>
      </p:sp>
      <p:sp>
        <p:nvSpPr>
          <p:cNvPr id="19" name="TextBox 18"/>
          <p:cNvSpPr txBox="1"/>
          <p:nvPr/>
        </p:nvSpPr>
        <p:spPr>
          <a:xfrm>
            <a:off x="3207327" y="1369330"/>
            <a:ext cx="1203036" cy="369332"/>
          </a:xfrm>
          <a:prstGeom prst="rect">
            <a:avLst/>
          </a:prstGeom>
          <a:gradFill>
            <a:gsLst>
              <a:gs pos="0">
                <a:srgbClr val="FFF200"/>
              </a:gs>
              <a:gs pos="45000">
                <a:srgbClr val="FF7A00"/>
              </a:gs>
              <a:gs pos="70000">
                <a:srgbClr val="FF0300"/>
              </a:gs>
              <a:gs pos="100000">
                <a:srgbClr val="4D0808"/>
              </a:gs>
            </a:gsLst>
            <a:lin ang="5400000" scaled="0"/>
          </a:gradFill>
        </p:spPr>
        <p:txBody>
          <a:bodyPr wrap="square" rtlCol="0">
            <a:spAutoFit/>
          </a:bodyPr>
          <a:lstStyle/>
          <a:p>
            <a:pPr algn="ctr"/>
            <a:r>
              <a:rPr lang="en-US" b="1" dirty="0" smtClean="0">
                <a:latin typeface="Engravers MT" pitchFamily="18" charset="0"/>
              </a:rPr>
              <a:t>Meets</a:t>
            </a:r>
            <a:endParaRPr lang="en-US" b="1" dirty="0">
              <a:latin typeface="Engravers MT" pitchFamily="18" charset="0"/>
            </a:endParaRPr>
          </a:p>
        </p:txBody>
      </p:sp>
      <p:sp>
        <p:nvSpPr>
          <p:cNvPr id="20" name="TextBox 19"/>
          <p:cNvSpPr txBox="1"/>
          <p:nvPr/>
        </p:nvSpPr>
        <p:spPr>
          <a:xfrm>
            <a:off x="5128491" y="1369330"/>
            <a:ext cx="1925782" cy="307777"/>
          </a:xfrm>
          <a:prstGeom prst="rect">
            <a:avLst/>
          </a:prstGeom>
          <a:gradFill>
            <a:gsLst>
              <a:gs pos="0">
                <a:srgbClr val="FFF200"/>
              </a:gs>
              <a:gs pos="45000">
                <a:srgbClr val="FF7A00"/>
              </a:gs>
              <a:gs pos="70000">
                <a:srgbClr val="FF0300"/>
              </a:gs>
              <a:gs pos="100000">
                <a:srgbClr val="4D0808"/>
              </a:gs>
            </a:gsLst>
            <a:lin ang="5400000" scaled="0"/>
          </a:gradFill>
        </p:spPr>
        <p:txBody>
          <a:bodyPr wrap="square" rtlCol="0">
            <a:spAutoFit/>
          </a:bodyPr>
          <a:lstStyle/>
          <a:p>
            <a:pPr algn="ctr"/>
            <a:r>
              <a:rPr lang="en-US" sz="1400" b="1" dirty="0" smtClean="0">
                <a:latin typeface="Engravers MT" pitchFamily="18" charset="0"/>
              </a:rPr>
              <a:t>Approaching</a:t>
            </a:r>
            <a:endParaRPr lang="en-US" sz="1400" b="1" dirty="0">
              <a:latin typeface="Engravers MT" pitchFamily="18" charset="0"/>
            </a:endParaRPr>
          </a:p>
        </p:txBody>
      </p:sp>
      <p:sp>
        <p:nvSpPr>
          <p:cNvPr id="21" name="TextBox 20"/>
          <p:cNvSpPr txBox="1"/>
          <p:nvPr/>
        </p:nvSpPr>
        <p:spPr>
          <a:xfrm>
            <a:off x="7396914" y="1369330"/>
            <a:ext cx="1289886" cy="369332"/>
          </a:xfrm>
          <a:prstGeom prst="rect">
            <a:avLst/>
          </a:prstGeom>
          <a:gradFill>
            <a:gsLst>
              <a:gs pos="0">
                <a:srgbClr val="FFF200"/>
              </a:gs>
              <a:gs pos="45000">
                <a:srgbClr val="FF7A00"/>
              </a:gs>
              <a:gs pos="70000">
                <a:srgbClr val="FF0300"/>
              </a:gs>
              <a:gs pos="100000">
                <a:srgbClr val="4D0808"/>
              </a:gs>
            </a:gsLst>
            <a:lin ang="5400000" scaled="0"/>
          </a:gradFill>
        </p:spPr>
        <p:txBody>
          <a:bodyPr wrap="square" rtlCol="0">
            <a:spAutoFit/>
          </a:bodyPr>
          <a:lstStyle/>
          <a:p>
            <a:pPr algn="ctr"/>
            <a:r>
              <a:rPr lang="en-US" b="1" dirty="0" smtClean="0">
                <a:latin typeface="Engravers MT" pitchFamily="18" charset="0"/>
              </a:rPr>
              <a:t>Below</a:t>
            </a:r>
            <a:endParaRPr lang="en-US" b="1" dirty="0">
              <a:latin typeface="Engravers MT" pitchFamily="18" charset="0"/>
            </a:endParaRPr>
          </a:p>
        </p:txBody>
      </p:sp>
      <p:sp>
        <p:nvSpPr>
          <p:cNvPr id="22" name="TextBox 21"/>
          <p:cNvSpPr txBox="1"/>
          <p:nvPr/>
        </p:nvSpPr>
        <p:spPr>
          <a:xfrm>
            <a:off x="0" y="1828800"/>
            <a:ext cx="9144000" cy="5509200"/>
          </a:xfrm>
          <a:prstGeom prst="rect">
            <a:avLst/>
          </a:prstGeom>
          <a:noFill/>
        </p:spPr>
        <p:txBody>
          <a:bodyPr wrap="square" rtlCol="0">
            <a:spAutoFit/>
          </a:bodyPr>
          <a:lstStyle/>
          <a:p>
            <a:r>
              <a:rPr lang="en-US" sz="3200" dirty="0" smtClean="0">
                <a:gradFill>
                  <a:gsLst>
                    <a:gs pos="0">
                      <a:srgbClr val="FFF200"/>
                    </a:gs>
                    <a:gs pos="45000">
                      <a:srgbClr val="FF7A00"/>
                    </a:gs>
                    <a:gs pos="70000">
                      <a:srgbClr val="FF0300"/>
                    </a:gs>
                    <a:gs pos="100000">
                      <a:srgbClr val="4D0808"/>
                    </a:gs>
                  </a:gsLst>
                  <a:lin ang="5400000" scaled="0"/>
                </a:gradFill>
                <a:latin typeface="Arial Black" pitchFamily="34" charset="0"/>
              </a:rPr>
              <a:t>In the corner of each post-it note, write Above, Meets, Approaching, or Below to grade for content</a:t>
            </a:r>
            <a:r>
              <a:rPr lang="en-US" sz="3200" u="sng" dirty="0" smtClean="0">
                <a:gradFill>
                  <a:gsLst>
                    <a:gs pos="0">
                      <a:srgbClr val="FFF200"/>
                    </a:gs>
                    <a:gs pos="45000">
                      <a:srgbClr val="FF7A00"/>
                    </a:gs>
                    <a:gs pos="70000">
                      <a:srgbClr val="FF0300"/>
                    </a:gs>
                    <a:gs pos="100000">
                      <a:srgbClr val="4D0808"/>
                    </a:gs>
                  </a:gsLst>
                  <a:lin ang="5400000" scaled="0"/>
                </a:gradFill>
                <a:latin typeface="Arial Black" pitchFamily="34" charset="0"/>
              </a:rPr>
              <a:t>. </a:t>
            </a:r>
            <a:r>
              <a:rPr lang="en-US" sz="3200" dirty="0" smtClean="0">
                <a:gradFill>
                  <a:gsLst>
                    <a:gs pos="0">
                      <a:srgbClr val="FFF200"/>
                    </a:gs>
                    <a:gs pos="45000">
                      <a:srgbClr val="FF7A00"/>
                    </a:gs>
                    <a:gs pos="70000">
                      <a:srgbClr val="FF0300"/>
                    </a:gs>
                    <a:gs pos="100000">
                      <a:srgbClr val="4D0808"/>
                    </a:gs>
                  </a:gsLst>
                  <a:lin ang="5400000" scaled="0"/>
                </a:gradFill>
                <a:latin typeface="Arial Black" pitchFamily="34" charset="0"/>
              </a:rPr>
              <a:t> </a:t>
            </a:r>
          </a:p>
          <a:p>
            <a:endParaRPr lang="en-US" sz="3200" dirty="0" smtClean="0">
              <a:gradFill>
                <a:gsLst>
                  <a:gs pos="0">
                    <a:srgbClr val="FFF200"/>
                  </a:gs>
                  <a:gs pos="45000">
                    <a:srgbClr val="FF7A00"/>
                  </a:gs>
                  <a:gs pos="70000">
                    <a:srgbClr val="FF0300"/>
                  </a:gs>
                  <a:gs pos="100000">
                    <a:srgbClr val="4D0808"/>
                  </a:gs>
                </a:gsLst>
                <a:lin ang="5400000" scaled="0"/>
              </a:gradFill>
              <a:latin typeface="Arial Black" pitchFamily="34" charset="0"/>
            </a:endParaRPr>
          </a:p>
          <a:p>
            <a:r>
              <a:rPr lang="en-US" sz="3200" dirty="0" smtClean="0">
                <a:gradFill>
                  <a:gsLst>
                    <a:gs pos="0">
                      <a:srgbClr val="FFF200"/>
                    </a:gs>
                    <a:gs pos="45000">
                      <a:srgbClr val="FF7A00"/>
                    </a:gs>
                    <a:gs pos="70000">
                      <a:srgbClr val="FF0300"/>
                    </a:gs>
                    <a:gs pos="100000">
                      <a:srgbClr val="4D0808"/>
                    </a:gs>
                  </a:gsLst>
                  <a:lin ang="5400000" scaled="0"/>
                </a:gradFill>
                <a:latin typeface="Arial Black" pitchFamily="34" charset="0"/>
              </a:rPr>
              <a:t>Next, </a:t>
            </a:r>
            <a:r>
              <a:rPr lang="en-US" sz="3200" dirty="0">
                <a:gradFill>
                  <a:gsLst>
                    <a:gs pos="0">
                      <a:srgbClr val="FFF200"/>
                    </a:gs>
                    <a:gs pos="45000">
                      <a:srgbClr val="FF7A00"/>
                    </a:gs>
                    <a:gs pos="70000">
                      <a:srgbClr val="FF0300"/>
                    </a:gs>
                    <a:gs pos="100000">
                      <a:srgbClr val="4D0808"/>
                    </a:gs>
                  </a:gsLst>
                  <a:lin ang="5400000" scaled="0"/>
                </a:gradFill>
                <a:latin typeface="Arial Black" pitchFamily="34" charset="0"/>
              </a:rPr>
              <a:t>use words from the rubric to explain your scoring. </a:t>
            </a:r>
            <a:r>
              <a:rPr lang="en-US" sz="3200" dirty="0" smtClean="0">
                <a:gradFill>
                  <a:gsLst>
                    <a:gs pos="0">
                      <a:srgbClr val="FFF200"/>
                    </a:gs>
                    <a:gs pos="45000">
                      <a:srgbClr val="FF7A00"/>
                    </a:gs>
                    <a:gs pos="70000">
                      <a:srgbClr val="FF0300"/>
                    </a:gs>
                    <a:gs pos="100000">
                      <a:srgbClr val="4D0808"/>
                    </a:gs>
                  </a:gsLst>
                  <a:lin ang="5400000" scaled="0"/>
                </a:gradFill>
                <a:latin typeface="Arial Black" pitchFamily="34" charset="0"/>
              </a:rPr>
              <a:t>(Write at least 2 examples to explain) </a:t>
            </a:r>
            <a:endParaRPr lang="en-US" sz="3200" dirty="0">
              <a:gradFill>
                <a:gsLst>
                  <a:gs pos="0">
                    <a:srgbClr val="FFF200"/>
                  </a:gs>
                  <a:gs pos="45000">
                    <a:srgbClr val="FF7A00"/>
                  </a:gs>
                  <a:gs pos="70000">
                    <a:srgbClr val="FF0300"/>
                  </a:gs>
                  <a:gs pos="100000">
                    <a:srgbClr val="4D0808"/>
                  </a:gs>
                </a:gsLst>
                <a:lin ang="5400000" scaled="0"/>
              </a:gradFill>
              <a:latin typeface="Arial Black" pitchFamily="34" charset="0"/>
            </a:endParaRPr>
          </a:p>
          <a:p>
            <a:endParaRPr lang="en-US" sz="3200" dirty="0" smtClean="0">
              <a:gradFill>
                <a:gsLst>
                  <a:gs pos="0">
                    <a:srgbClr val="FFF200"/>
                  </a:gs>
                  <a:gs pos="45000">
                    <a:srgbClr val="FF7A00"/>
                  </a:gs>
                  <a:gs pos="70000">
                    <a:srgbClr val="FF0300"/>
                  </a:gs>
                  <a:gs pos="100000">
                    <a:srgbClr val="4D0808"/>
                  </a:gs>
                </a:gsLst>
                <a:lin ang="5400000" scaled="0"/>
              </a:gradFill>
              <a:latin typeface="Arial Black" pitchFamily="34" charset="0"/>
            </a:endParaRPr>
          </a:p>
          <a:p>
            <a:r>
              <a:rPr lang="en-US" sz="3200" dirty="0" smtClean="0">
                <a:gradFill>
                  <a:gsLst>
                    <a:gs pos="0">
                      <a:srgbClr val="FFF200"/>
                    </a:gs>
                    <a:gs pos="45000">
                      <a:srgbClr val="FF7A00"/>
                    </a:gs>
                    <a:gs pos="70000">
                      <a:srgbClr val="FF0300"/>
                    </a:gs>
                    <a:gs pos="100000">
                      <a:srgbClr val="4D0808"/>
                    </a:gs>
                  </a:gsLst>
                  <a:lin ang="5400000" scaled="0"/>
                </a:gradFill>
                <a:latin typeface="Arial Black" pitchFamily="34" charset="0"/>
              </a:rPr>
              <a:t>Put the writing responses in order from Above to Below.  </a:t>
            </a:r>
          </a:p>
          <a:p>
            <a:endParaRPr lang="en-US" sz="3200" dirty="0" smtClean="0">
              <a:gradFill>
                <a:gsLst>
                  <a:gs pos="0">
                    <a:srgbClr val="FFF200"/>
                  </a:gs>
                  <a:gs pos="45000">
                    <a:srgbClr val="FF7A00"/>
                  </a:gs>
                  <a:gs pos="70000">
                    <a:srgbClr val="FF0300"/>
                  </a:gs>
                  <a:gs pos="100000">
                    <a:srgbClr val="4D0808"/>
                  </a:gs>
                </a:gsLst>
                <a:lin ang="5400000" scaled="0"/>
              </a:gra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heckerboard(across)">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2128</TotalTime>
  <Words>957</Words>
  <Application>Microsoft Office PowerPoint</Application>
  <PresentationFormat>On-screen Show (4:3)</PresentationFormat>
  <Paragraphs>76</Paragraphs>
  <Slides>13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vt:lpstr>
      <vt:lpstr>Arial Black</vt:lpstr>
      <vt:lpstr>Arial Rounded MT Bold</vt:lpstr>
      <vt:lpstr>Bauhaus 93</vt:lpstr>
      <vt:lpstr>Calibri</vt:lpstr>
      <vt:lpstr>CK Frosting</vt:lpstr>
      <vt:lpstr>Cooper Black</vt:lpstr>
      <vt:lpstr>Engravers MT</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Bentonville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brnsmith</dc:creator>
  <cp:lastModifiedBy>MS2</cp:lastModifiedBy>
  <cp:revision>83</cp:revision>
  <cp:lastPrinted>2015-11-25T12:48:34Z</cp:lastPrinted>
  <dcterms:created xsi:type="dcterms:W3CDTF">2012-12-08T16:01:02Z</dcterms:created>
  <dcterms:modified xsi:type="dcterms:W3CDTF">2015-11-25T17:11:01Z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240633236</vt:i4>
  </property>
  <property fmtid="{D5CDD505-2E9C-101B-9397-08002B2CF9AE}" pid="3" name="_NewReviewCycle">
    <vt:lpwstr/>
  </property>
  <property fmtid="{D5CDD505-2E9C-101B-9397-08002B2CF9AE}" pid="4" name="_EmailSubject">
    <vt:lpwstr/>
  </property>
  <property fmtid="{D5CDD505-2E9C-101B-9397-08002B2CF9AE}" pid="5" name="_AuthorEmail">
    <vt:lpwstr>brnsmith@bentonville.k12.ar.us</vt:lpwstr>
  </property>
  <property fmtid="{D5CDD505-2E9C-101B-9397-08002B2CF9AE}" pid="6" name="_AuthorEmailDisplayName">
    <vt:lpwstr>Smith, Brenna</vt:lpwstr>
  </property>
</Properties>
</file>