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76" r:id="rId7"/>
    <p:sldId id="261" r:id="rId8"/>
    <p:sldId id="277" r:id="rId9"/>
    <p:sldId id="269" r:id="rId10"/>
    <p:sldId id="285" r:id="rId11"/>
    <p:sldId id="283" r:id="rId12"/>
    <p:sldId id="270" r:id="rId13"/>
    <p:sldId id="284" r:id="rId14"/>
    <p:sldId id="264" r:id="rId15"/>
    <p:sldId id="280" r:id="rId16"/>
    <p:sldId id="271" r:id="rId17"/>
    <p:sldId id="263" r:id="rId18"/>
    <p:sldId id="28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A8DF2B-04A2-4825-8E41-B6314E71EC64}"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95F94-B790-4E8A-9754-C6772E365029}" type="slidenum">
              <a:rPr lang="en-US" smtClean="0"/>
              <a:pPr/>
              <a:t>‹#›</a:t>
            </a:fld>
            <a:endParaRPr lang="en-US"/>
          </a:p>
        </p:txBody>
      </p:sp>
    </p:spTree>
    <p:extLst>
      <p:ext uri="{BB962C8B-B14F-4D97-AF65-F5344CB8AC3E}">
        <p14:creationId xmlns:p14="http://schemas.microsoft.com/office/powerpoint/2010/main" val="263344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83E6FD-484D-4532-AEF5-013A199100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3E6FD-484D-4532-AEF5-013A199100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3E6FD-484D-4532-AEF5-013A199100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BBBD2D-8A55-4A4C-B178-A23145D8FAD5}"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83E6FD-484D-4532-AEF5-013A199100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BBBD2D-8A55-4A4C-B178-A23145D8FAD5}" type="datetimeFigureOut">
              <a:rPr lang="en-US" smtClean="0"/>
              <a:pPr/>
              <a:t>11/16/2015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83E6FD-484D-4532-AEF5-013A199100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Expository Writing</a:t>
            </a:r>
            <a:endParaRPr lang="en-US" u="sng" dirty="0"/>
          </a:p>
        </p:txBody>
      </p:sp>
      <p:sp>
        <p:nvSpPr>
          <p:cNvPr id="3" name="Subtitle 2"/>
          <p:cNvSpPr>
            <a:spLocks noGrp="1"/>
          </p:cNvSpPr>
          <p:nvPr>
            <p:ph type="subTitle" idx="1"/>
          </p:nvPr>
        </p:nvSpPr>
        <p:spPr/>
        <p:txBody>
          <a:bodyPr/>
          <a:lstStyle/>
          <a:p>
            <a:r>
              <a:rPr lang="en-US" dirty="0" smtClean="0"/>
              <a:t>Several different kinds.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Compare and Contrast</a:t>
            </a:r>
            <a:endParaRPr lang="en-US" u="sng" dirty="0"/>
          </a:p>
        </p:txBody>
      </p:sp>
      <p:sp>
        <p:nvSpPr>
          <p:cNvPr id="3" name="Content Placeholder 2"/>
          <p:cNvSpPr>
            <a:spLocks noGrp="1"/>
          </p:cNvSpPr>
          <p:nvPr>
            <p:ph idx="1"/>
          </p:nvPr>
        </p:nvSpPr>
        <p:spPr/>
        <p:txBody>
          <a:bodyPr/>
          <a:lstStyle/>
          <a:p>
            <a:r>
              <a:rPr lang="en-US" dirty="0" smtClean="0"/>
              <a:t>Author </a:t>
            </a:r>
            <a:r>
              <a:rPr lang="en-US" u="sng" dirty="0" smtClean="0"/>
              <a:t>explains how two or more things are alike and/or how they are different</a:t>
            </a:r>
          </a:p>
          <a:p>
            <a:pPr>
              <a:buNone/>
            </a:pPr>
            <a:endParaRPr lang="en-US" dirty="0" smtClean="0"/>
          </a:p>
          <a:p>
            <a:r>
              <a:rPr lang="en-US" u="sng" dirty="0" smtClean="0"/>
              <a:t>Cue Words:  different, in contrast, alike, same as, on the other hand</a:t>
            </a:r>
          </a:p>
          <a:p>
            <a:endParaRPr lang="en-US" dirty="0" smtClean="0"/>
          </a:p>
          <a:p>
            <a:r>
              <a:rPr lang="en-US" dirty="0" smtClean="0"/>
              <a:t>Example:  An entertainment website feature article comparing </a:t>
            </a:r>
            <a:r>
              <a:rPr lang="en-US" u="sng" dirty="0" smtClean="0"/>
              <a:t>Mocking Jay: part 2</a:t>
            </a:r>
            <a:r>
              <a:rPr lang="en-US" dirty="0" smtClean="0"/>
              <a:t> to </a:t>
            </a:r>
            <a:r>
              <a:rPr lang="en-US" u="sng" dirty="0" err="1" smtClean="0"/>
              <a:t>Malala</a:t>
            </a:r>
            <a:r>
              <a:rPr lang="en-US" dirty="0" smtClean="0"/>
              <a:t>, </a:t>
            </a:r>
            <a:r>
              <a:rPr lang="en-US" dirty="0" smtClean="0"/>
              <a:t>the week’s two most popular movies</a:t>
            </a:r>
            <a:endParaRPr lang="en-US" u="sng" dirty="0"/>
          </a:p>
        </p:txBody>
      </p:sp>
    </p:spTree>
    <p:extLst>
      <p:ext uri="{BB962C8B-B14F-4D97-AF65-F5344CB8AC3E}">
        <p14:creationId xmlns:p14="http://schemas.microsoft.com/office/powerpoint/2010/main" val="2046712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5191"/>
            <a:ext cx="9067800" cy="704791"/>
          </a:xfrm>
        </p:spPr>
        <p:txBody>
          <a:bodyPr>
            <a:normAutofit fontScale="90000"/>
          </a:bodyPr>
          <a:lstStyle/>
          <a:p>
            <a:r>
              <a:rPr lang="en-US" dirty="0" smtClean="0"/>
              <a:t>Compare/Contrast Organizer (draw it!)</a:t>
            </a:r>
            <a:endParaRPr lang="en-US" dirty="0"/>
          </a:p>
        </p:txBody>
      </p:sp>
      <p:sp>
        <p:nvSpPr>
          <p:cNvPr id="17" name="Rectangle 16"/>
          <p:cNvSpPr/>
          <p:nvPr/>
        </p:nvSpPr>
        <p:spPr>
          <a:xfrm>
            <a:off x="3048000" y="1828800"/>
            <a:ext cx="29718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52400" y="1828800"/>
            <a:ext cx="27432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172200" y="1828800"/>
            <a:ext cx="28194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67000" y="609600"/>
            <a:ext cx="3505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152400" y="5867400"/>
            <a:ext cx="8839200" cy="9906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152400" y="990600"/>
            <a:ext cx="8839200" cy="685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505200" y="1981200"/>
            <a:ext cx="2003035" cy="369332"/>
          </a:xfrm>
          <a:prstGeom prst="rect">
            <a:avLst/>
          </a:prstGeom>
        </p:spPr>
        <p:txBody>
          <a:bodyPr wrap="none">
            <a:spAutoFit/>
          </a:bodyPr>
          <a:lstStyle/>
          <a:p>
            <a:pPr lvl="0"/>
            <a:r>
              <a:rPr lang="en-US" b="1" u="sng" dirty="0" smtClean="0">
                <a:solidFill>
                  <a:prstClr val="black"/>
                </a:solidFill>
              </a:rPr>
              <a:t>Thing 2 (unique)</a:t>
            </a:r>
            <a:endParaRPr lang="en-US" b="1" u="sng" dirty="0">
              <a:solidFill>
                <a:prstClr val="black"/>
              </a:solidFill>
            </a:endParaRPr>
          </a:p>
        </p:txBody>
      </p:sp>
      <p:sp>
        <p:nvSpPr>
          <p:cNvPr id="30" name="Rectangle 29"/>
          <p:cNvSpPr/>
          <p:nvPr/>
        </p:nvSpPr>
        <p:spPr>
          <a:xfrm>
            <a:off x="1600200" y="5934670"/>
            <a:ext cx="2629934" cy="923330"/>
          </a:xfrm>
          <a:prstGeom prst="rect">
            <a:avLst/>
          </a:prstGeom>
        </p:spPr>
        <p:txBody>
          <a:bodyPr wrap="none">
            <a:spAutoFit/>
          </a:bodyPr>
          <a:lstStyle/>
          <a:p>
            <a:r>
              <a:rPr lang="en-US" b="1" dirty="0" smtClean="0">
                <a:solidFill>
                  <a:prstClr val="black"/>
                </a:solidFill>
              </a:rPr>
              <a:t>Restate claim:</a:t>
            </a:r>
          </a:p>
          <a:p>
            <a:r>
              <a:rPr lang="en-US" b="1" dirty="0" smtClean="0">
                <a:solidFill>
                  <a:prstClr val="black"/>
                </a:solidFill>
              </a:rPr>
              <a:t>Connect back to hook</a:t>
            </a:r>
            <a:r>
              <a:rPr lang="en-US" dirty="0" smtClean="0">
                <a:solidFill>
                  <a:prstClr val="black"/>
                </a:solidFill>
              </a:rPr>
              <a:t>:</a:t>
            </a:r>
          </a:p>
          <a:p>
            <a:pPr lvl="0"/>
            <a:r>
              <a:rPr lang="en-US" b="1" dirty="0" smtClean="0">
                <a:solidFill>
                  <a:prstClr val="black"/>
                </a:solidFill>
              </a:rPr>
              <a:t> </a:t>
            </a:r>
          </a:p>
        </p:txBody>
      </p:sp>
      <p:sp>
        <p:nvSpPr>
          <p:cNvPr id="32" name="Rectangle 31"/>
          <p:cNvSpPr/>
          <p:nvPr/>
        </p:nvSpPr>
        <p:spPr>
          <a:xfrm>
            <a:off x="228600" y="5943600"/>
            <a:ext cx="1428596" cy="369332"/>
          </a:xfrm>
          <a:prstGeom prst="rect">
            <a:avLst/>
          </a:prstGeom>
        </p:spPr>
        <p:txBody>
          <a:bodyPr wrap="none">
            <a:spAutoFit/>
          </a:bodyPr>
          <a:lstStyle/>
          <a:p>
            <a:r>
              <a:rPr lang="en-US" b="1" u="sng" dirty="0" smtClean="0">
                <a:solidFill>
                  <a:prstClr val="black"/>
                </a:solidFill>
              </a:rPr>
              <a:t>Conclusion</a:t>
            </a:r>
            <a:endParaRPr lang="en-US" u="sng" dirty="0"/>
          </a:p>
        </p:txBody>
      </p:sp>
      <p:sp>
        <p:nvSpPr>
          <p:cNvPr id="33" name="Rectangle 32"/>
          <p:cNvSpPr/>
          <p:nvPr/>
        </p:nvSpPr>
        <p:spPr>
          <a:xfrm>
            <a:off x="7162800" y="1981200"/>
            <a:ext cx="723275" cy="369332"/>
          </a:xfrm>
          <a:prstGeom prst="rect">
            <a:avLst/>
          </a:prstGeom>
        </p:spPr>
        <p:txBody>
          <a:bodyPr wrap="none">
            <a:spAutoFit/>
          </a:bodyPr>
          <a:lstStyle/>
          <a:p>
            <a:pPr lvl="0"/>
            <a:r>
              <a:rPr lang="en-US" b="1" u="sng" dirty="0" smtClean="0">
                <a:solidFill>
                  <a:prstClr val="black"/>
                </a:solidFill>
              </a:rPr>
              <a:t>Both</a:t>
            </a:r>
            <a:endParaRPr lang="en-US" b="1" u="sng" dirty="0">
              <a:solidFill>
                <a:prstClr val="black"/>
              </a:solidFill>
            </a:endParaRPr>
          </a:p>
        </p:txBody>
      </p:sp>
      <p:sp>
        <p:nvSpPr>
          <p:cNvPr id="34" name="Rectangle 33"/>
          <p:cNvSpPr/>
          <p:nvPr/>
        </p:nvSpPr>
        <p:spPr>
          <a:xfrm>
            <a:off x="990600" y="990600"/>
            <a:ext cx="895197" cy="646331"/>
          </a:xfrm>
          <a:prstGeom prst="rect">
            <a:avLst/>
          </a:prstGeom>
        </p:spPr>
        <p:txBody>
          <a:bodyPr wrap="none">
            <a:spAutoFit/>
          </a:bodyPr>
          <a:lstStyle/>
          <a:p>
            <a:pPr lvl="0"/>
            <a:r>
              <a:rPr lang="en-US" b="1" dirty="0" smtClean="0">
                <a:solidFill>
                  <a:prstClr val="black"/>
                </a:solidFill>
              </a:rPr>
              <a:t>Hook:</a:t>
            </a:r>
          </a:p>
          <a:p>
            <a:pPr lvl="0"/>
            <a:r>
              <a:rPr lang="en-US" b="1" dirty="0" smtClean="0">
                <a:solidFill>
                  <a:prstClr val="black"/>
                </a:solidFill>
              </a:rPr>
              <a:t>Claim:</a:t>
            </a:r>
            <a:endParaRPr lang="en-US" b="1" dirty="0">
              <a:solidFill>
                <a:prstClr val="black"/>
              </a:solidFill>
            </a:endParaRPr>
          </a:p>
        </p:txBody>
      </p:sp>
      <p:sp>
        <p:nvSpPr>
          <p:cNvPr id="36" name="Rectangle 35"/>
          <p:cNvSpPr/>
          <p:nvPr/>
        </p:nvSpPr>
        <p:spPr>
          <a:xfrm>
            <a:off x="381000" y="1981200"/>
            <a:ext cx="1975421" cy="369332"/>
          </a:xfrm>
          <a:prstGeom prst="rect">
            <a:avLst/>
          </a:prstGeom>
        </p:spPr>
        <p:txBody>
          <a:bodyPr wrap="none">
            <a:spAutoFit/>
          </a:bodyPr>
          <a:lstStyle/>
          <a:p>
            <a:pPr lvl="0" algn="ctr"/>
            <a:r>
              <a:rPr lang="en-US" b="1" u="sng" dirty="0" smtClean="0">
                <a:solidFill>
                  <a:srgbClr val="000000"/>
                </a:solidFill>
              </a:rPr>
              <a:t>Thing 1 (unique)</a:t>
            </a:r>
          </a:p>
        </p:txBody>
      </p:sp>
      <p:sp>
        <p:nvSpPr>
          <p:cNvPr id="37" name="Rectangle 36"/>
          <p:cNvSpPr/>
          <p:nvPr/>
        </p:nvSpPr>
        <p:spPr>
          <a:xfrm>
            <a:off x="228600" y="1066800"/>
            <a:ext cx="750814" cy="369332"/>
          </a:xfrm>
          <a:prstGeom prst="rect">
            <a:avLst/>
          </a:prstGeom>
        </p:spPr>
        <p:txBody>
          <a:bodyPr wrap="none">
            <a:spAutoFit/>
          </a:bodyPr>
          <a:lstStyle/>
          <a:p>
            <a:pPr lvl="0" algn="ctr"/>
            <a:r>
              <a:rPr lang="en-US" b="1" u="sng" dirty="0" smtClean="0">
                <a:solidFill>
                  <a:srgbClr val="000000"/>
                </a:solidFill>
              </a:rPr>
              <a:t>Intro</a:t>
            </a:r>
          </a:p>
        </p:txBody>
      </p:sp>
      <p:sp>
        <p:nvSpPr>
          <p:cNvPr id="38" name="Rectangle 37"/>
          <p:cNvSpPr/>
          <p:nvPr/>
        </p:nvSpPr>
        <p:spPr>
          <a:xfrm>
            <a:off x="2819400" y="609600"/>
            <a:ext cx="800219" cy="369332"/>
          </a:xfrm>
          <a:prstGeom prst="rect">
            <a:avLst/>
          </a:prstGeom>
        </p:spPr>
        <p:txBody>
          <a:bodyPr wrap="none">
            <a:spAutoFit/>
          </a:bodyPr>
          <a:lstStyle/>
          <a:p>
            <a:pPr lvl="0" algn="ctr"/>
            <a:r>
              <a:rPr lang="en-US" b="1" u="sng" dirty="0" smtClean="0">
                <a:solidFill>
                  <a:srgbClr val="000000"/>
                </a:solidFill>
              </a:rPr>
              <a:t>Topic</a:t>
            </a:r>
          </a:p>
        </p:txBody>
      </p:sp>
      <p:sp>
        <p:nvSpPr>
          <p:cNvPr id="39" name="Down Arrow 38"/>
          <p:cNvSpPr/>
          <p:nvPr/>
        </p:nvSpPr>
        <p:spPr>
          <a:xfrm>
            <a:off x="43434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Down Arrow 39"/>
          <p:cNvSpPr/>
          <p:nvPr/>
        </p:nvSpPr>
        <p:spPr>
          <a:xfrm>
            <a:off x="74676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Down Arrow 40"/>
          <p:cNvSpPr/>
          <p:nvPr/>
        </p:nvSpPr>
        <p:spPr>
          <a:xfrm>
            <a:off x="12954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Down Arrow 41"/>
          <p:cNvSpPr/>
          <p:nvPr/>
        </p:nvSpPr>
        <p:spPr>
          <a:xfrm>
            <a:off x="10668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Down Arrow 42"/>
          <p:cNvSpPr/>
          <p:nvPr/>
        </p:nvSpPr>
        <p:spPr>
          <a:xfrm>
            <a:off x="43434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Down Arrow 43"/>
          <p:cNvSpPr/>
          <p:nvPr/>
        </p:nvSpPr>
        <p:spPr>
          <a:xfrm>
            <a:off x="74676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Compare/Contrast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modern Olympics is very unlike the ancient Olympic games. Individual events are different. </a:t>
            </a:r>
            <a:r>
              <a:rPr lang="en-US" dirty="0" smtClean="0"/>
              <a:t>As well</a:t>
            </a:r>
            <a:r>
              <a:rPr lang="en-US" dirty="0" smtClean="0"/>
              <a:t> </a:t>
            </a:r>
            <a:r>
              <a:rPr lang="en-US" dirty="0" smtClean="0"/>
              <a:t>there were no swimming races in the ancient games, </a:t>
            </a:r>
            <a:r>
              <a:rPr lang="en-US" dirty="0" smtClean="0"/>
              <a:t>but there </a:t>
            </a:r>
            <a:r>
              <a:rPr lang="en-US" dirty="0" smtClean="0"/>
              <a:t>were chariot races. </a:t>
            </a:r>
            <a:r>
              <a:rPr lang="en-US" dirty="0" smtClean="0"/>
              <a:t>Furthermore, there </a:t>
            </a:r>
            <a:r>
              <a:rPr lang="en-US" dirty="0" smtClean="0"/>
              <a:t>were no female </a:t>
            </a:r>
            <a:r>
              <a:rPr lang="en-US" dirty="0" smtClean="0"/>
              <a:t>contestants, </a:t>
            </a:r>
            <a:r>
              <a:rPr lang="en-US" dirty="0" smtClean="0"/>
              <a:t>and all athletes competed in the nude. Of course, the ancient and modern Olympics are also alike in many ways. Some events, such as the javelin and discus throws, are the same. Some people say that cheating, professionalism, and nationalism in the modern games are a disgrace to the Olympic tradition. But according to the ancient Greek writers, there were many cases of cheating, nationalism, and professionalism in their </a:t>
            </a:r>
            <a:r>
              <a:rPr lang="en-US" dirty="0" smtClean="0"/>
              <a:t>Olympics, </a:t>
            </a:r>
            <a:r>
              <a:rPr lang="en-US" dirty="0" smtClean="0"/>
              <a:t>too.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067800" cy="704791"/>
          </a:xfrm>
        </p:spPr>
        <p:txBody>
          <a:bodyPr>
            <a:normAutofit fontScale="90000"/>
          </a:bodyPr>
          <a:lstStyle/>
          <a:p>
            <a:r>
              <a:rPr lang="en-US" sz="1889" dirty="0" smtClean="0">
                <a:latin typeface="Abadi MT Condensed Extra Bold"/>
                <a:cs typeface="Abadi MT Condensed Extra Bold"/>
              </a:rPr>
              <a:t>With a partner, fill in Thing 1, Thing 2, and Both boxes with information from the paragraph.</a:t>
            </a:r>
            <a:r>
              <a:rPr lang="en-US" dirty="0" smtClean="0"/>
              <a:t/>
            </a:r>
            <a:br>
              <a:rPr lang="en-US" dirty="0" smtClean="0"/>
            </a:br>
            <a:endParaRPr lang="en-US" dirty="0"/>
          </a:p>
        </p:txBody>
      </p:sp>
      <p:sp>
        <p:nvSpPr>
          <p:cNvPr id="17" name="Rectangle 16"/>
          <p:cNvSpPr/>
          <p:nvPr/>
        </p:nvSpPr>
        <p:spPr>
          <a:xfrm>
            <a:off x="3048000" y="1828800"/>
            <a:ext cx="29718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52400" y="1828800"/>
            <a:ext cx="27432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172200" y="1828800"/>
            <a:ext cx="2819400" cy="3886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67000" y="609600"/>
            <a:ext cx="3505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152400" y="5867400"/>
            <a:ext cx="8839200" cy="9906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152400" y="990600"/>
            <a:ext cx="8839200" cy="685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505200" y="1981200"/>
            <a:ext cx="2003035" cy="369332"/>
          </a:xfrm>
          <a:prstGeom prst="rect">
            <a:avLst/>
          </a:prstGeom>
        </p:spPr>
        <p:txBody>
          <a:bodyPr wrap="none">
            <a:spAutoFit/>
          </a:bodyPr>
          <a:lstStyle/>
          <a:p>
            <a:pPr lvl="0"/>
            <a:r>
              <a:rPr lang="en-US" b="1" u="sng" dirty="0" smtClean="0">
                <a:solidFill>
                  <a:prstClr val="black"/>
                </a:solidFill>
              </a:rPr>
              <a:t>Thing 2 (unique)</a:t>
            </a:r>
            <a:endParaRPr lang="en-US" b="1" u="sng" dirty="0">
              <a:solidFill>
                <a:prstClr val="black"/>
              </a:solidFill>
            </a:endParaRPr>
          </a:p>
        </p:txBody>
      </p:sp>
      <p:sp>
        <p:nvSpPr>
          <p:cNvPr id="30" name="Rectangle 29"/>
          <p:cNvSpPr/>
          <p:nvPr/>
        </p:nvSpPr>
        <p:spPr>
          <a:xfrm>
            <a:off x="1600200" y="5934670"/>
            <a:ext cx="2629934" cy="923330"/>
          </a:xfrm>
          <a:prstGeom prst="rect">
            <a:avLst/>
          </a:prstGeom>
        </p:spPr>
        <p:txBody>
          <a:bodyPr wrap="none">
            <a:spAutoFit/>
          </a:bodyPr>
          <a:lstStyle/>
          <a:p>
            <a:r>
              <a:rPr lang="en-US" b="1" dirty="0" smtClean="0">
                <a:solidFill>
                  <a:prstClr val="black"/>
                </a:solidFill>
              </a:rPr>
              <a:t>Restate claim:</a:t>
            </a:r>
          </a:p>
          <a:p>
            <a:r>
              <a:rPr lang="en-US" b="1" dirty="0" smtClean="0">
                <a:solidFill>
                  <a:prstClr val="black"/>
                </a:solidFill>
              </a:rPr>
              <a:t>Connect back to hook</a:t>
            </a:r>
            <a:r>
              <a:rPr lang="en-US" dirty="0" smtClean="0">
                <a:solidFill>
                  <a:prstClr val="black"/>
                </a:solidFill>
              </a:rPr>
              <a:t>:</a:t>
            </a:r>
          </a:p>
          <a:p>
            <a:pPr lvl="0"/>
            <a:r>
              <a:rPr lang="en-US" b="1" dirty="0" smtClean="0">
                <a:solidFill>
                  <a:prstClr val="black"/>
                </a:solidFill>
              </a:rPr>
              <a:t> </a:t>
            </a:r>
          </a:p>
        </p:txBody>
      </p:sp>
      <p:sp>
        <p:nvSpPr>
          <p:cNvPr id="32" name="Rectangle 31"/>
          <p:cNvSpPr/>
          <p:nvPr/>
        </p:nvSpPr>
        <p:spPr>
          <a:xfrm>
            <a:off x="228600" y="5943600"/>
            <a:ext cx="1428596" cy="369332"/>
          </a:xfrm>
          <a:prstGeom prst="rect">
            <a:avLst/>
          </a:prstGeom>
        </p:spPr>
        <p:txBody>
          <a:bodyPr wrap="none">
            <a:spAutoFit/>
          </a:bodyPr>
          <a:lstStyle/>
          <a:p>
            <a:r>
              <a:rPr lang="en-US" b="1" u="sng" dirty="0" smtClean="0">
                <a:solidFill>
                  <a:prstClr val="black"/>
                </a:solidFill>
              </a:rPr>
              <a:t>Conclusion</a:t>
            </a:r>
            <a:endParaRPr lang="en-US" u="sng" dirty="0"/>
          </a:p>
        </p:txBody>
      </p:sp>
      <p:sp>
        <p:nvSpPr>
          <p:cNvPr id="33" name="Rectangle 32"/>
          <p:cNvSpPr/>
          <p:nvPr/>
        </p:nvSpPr>
        <p:spPr>
          <a:xfrm>
            <a:off x="7162800" y="1981200"/>
            <a:ext cx="723275" cy="369332"/>
          </a:xfrm>
          <a:prstGeom prst="rect">
            <a:avLst/>
          </a:prstGeom>
        </p:spPr>
        <p:txBody>
          <a:bodyPr wrap="none">
            <a:spAutoFit/>
          </a:bodyPr>
          <a:lstStyle/>
          <a:p>
            <a:pPr lvl="0"/>
            <a:r>
              <a:rPr lang="en-US" b="1" u="sng" dirty="0" smtClean="0">
                <a:solidFill>
                  <a:prstClr val="black"/>
                </a:solidFill>
              </a:rPr>
              <a:t>Both</a:t>
            </a:r>
            <a:endParaRPr lang="en-US" b="1" u="sng" dirty="0">
              <a:solidFill>
                <a:prstClr val="black"/>
              </a:solidFill>
            </a:endParaRPr>
          </a:p>
        </p:txBody>
      </p:sp>
      <p:sp>
        <p:nvSpPr>
          <p:cNvPr id="34" name="Rectangle 33"/>
          <p:cNvSpPr/>
          <p:nvPr/>
        </p:nvSpPr>
        <p:spPr>
          <a:xfrm>
            <a:off x="990600" y="990600"/>
            <a:ext cx="895197" cy="646331"/>
          </a:xfrm>
          <a:prstGeom prst="rect">
            <a:avLst/>
          </a:prstGeom>
        </p:spPr>
        <p:txBody>
          <a:bodyPr wrap="none">
            <a:spAutoFit/>
          </a:bodyPr>
          <a:lstStyle/>
          <a:p>
            <a:pPr lvl="0"/>
            <a:r>
              <a:rPr lang="en-US" b="1" dirty="0" smtClean="0">
                <a:solidFill>
                  <a:prstClr val="black"/>
                </a:solidFill>
              </a:rPr>
              <a:t>Hook:</a:t>
            </a:r>
          </a:p>
          <a:p>
            <a:pPr lvl="0"/>
            <a:r>
              <a:rPr lang="en-US" b="1" dirty="0" smtClean="0">
                <a:solidFill>
                  <a:prstClr val="black"/>
                </a:solidFill>
              </a:rPr>
              <a:t>Claim:</a:t>
            </a:r>
            <a:endParaRPr lang="en-US" b="1" dirty="0">
              <a:solidFill>
                <a:prstClr val="black"/>
              </a:solidFill>
            </a:endParaRPr>
          </a:p>
        </p:txBody>
      </p:sp>
      <p:sp>
        <p:nvSpPr>
          <p:cNvPr id="36" name="Rectangle 35"/>
          <p:cNvSpPr/>
          <p:nvPr/>
        </p:nvSpPr>
        <p:spPr>
          <a:xfrm>
            <a:off x="381000" y="1981200"/>
            <a:ext cx="1975421" cy="369332"/>
          </a:xfrm>
          <a:prstGeom prst="rect">
            <a:avLst/>
          </a:prstGeom>
        </p:spPr>
        <p:txBody>
          <a:bodyPr wrap="none">
            <a:spAutoFit/>
          </a:bodyPr>
          <a:lstStyle/>
          <a:p>
            <a:pPr lvl="0" algn="ctr"/>
            <a:r>
              <a:rPr lang="en-US" b="1" u="sng" dirty="0" smtClean="0">
                <a:solidFill>
                  <a:srgbClr val="000000"/>
                </a:solidFill>
              </a:rPr>
              <a:t>Thing 1 (unique)</a:t>
            </a:r>
          </a:p>
        </p:txBody>
      </p:sp>
      <p:sp>
        <p:nvSpPr>
          <p:cNvPr id="37" name="Rectangle 36"/>
          <p:cNvSpPr/>
          <p:nvPr/>
        </p:nvSpPr>
        <p:spPr>
          <a:xfrm>
            <a:off x="228600" y="1066800"/>
            <a:ext cx="750814" cy="369332"/>
          </a:xfrm>
          <a:prstGeom prst="rect">
            <a:avLst/>
          </a:prstGeom>
        </p:spPr>
        <p:txBody>
          <a:bodyPr wrap="none">
            <a:spAutoFit/>
          </a:bodyPr>
          <a:lstStyle/>
          <a:p>
            <a:pPr lvl="0" algn="ctr"/>
            <a:r>
              <a:rPr lang="en-US" b="1" u="sng" dirty="0" smtClean="0">
                <a:solidFill>
                  <a:srgbClr val="000000"/>
                </a:solidFill>
              </a:rPr>
              <a:t>Intro</a:t>
            </a:r>
          </a:p>
        </p:txBody>
      </p:sp>
      <p:sp>
        <p:nvSpPr>
          <p:cNvPr id="38" name="Rectangle 37"/>
          <p:cNvSpPr/>
          <p:nvPr/>
        </p:nvSpPr>
        <p:spPr>
          <a:xfrm>
            <a:off x="2819400" y="609600"/>
            <a:ext cx="800219" cy="369332"/>
          </a:xfrm>
          <a:prstGeom prst="rect">
            <a:avLst/>
          </a:prstGeom>
        </p:spPr>
        <p:txBody>
          <a:bodyPr wrap="none">
            <a:spAutoFit/>
          </a:bodyPr>
          <a:lstStyle/>
          <a:p>
            <a:pPr lvl="0" algn="ctr"/>
            <a:r>
              <a:rPr lang="en-US" b="1" u="sng" dirty="0" smtClean="0">
                <a:solidFill>
                  <a:srgbClr val="000000"/>
                </a:solidFill>
              </a:rPr>
              <a:t>Topic</a:t>
            </a:r>
          </a:p>
        </p:txBody>
      </p:sp>
      <p:sp>
        <p:nvSpPr>
          <p:cNvPr id="39" name="Down Arrow 38"/>
          <p:cNvSpPr/>
          <p:nvPr/>
        </p:nvSpPr>
        <p:spPr>
          <a:xfrm>
            <a:off x="43434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Down Arrow 39"/>
          <p:cNvSpPr/>
          <p:nvPr/>
        </p:nvSpPr>
        <p:spPr>
          <a:xfrm>
            <a:off x="74676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Down Arrow 40"/>
          <p:cNvSpPr/>
          <p:nvPr/>
        </p:nvSpPr>
        <p:spPr>
          <a:xfrm>
            <a:off x="1295400" y="16002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Down Arrow 41"/>
          <p:cNvSpPr/>
          <p:nvPr/>
        </p:nvSpPr>
        <p:spPr>
          <a:xfrm>
            <a:off x="10668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Down Arrow 42"/>
          <p:cNvSpPr/>
          <p:nvPr/>
        </p:nvSpPr>
        <p:spPr>
          <a:xfrm>
            <a:off x="43434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Down Arrow 43"/>
          <p:cNvSpPr/>
          <p:nvPr/>
        </p:nvSpPr>
        <p:spPr>
          <a:xfrm>
            <a:off x="7467600" y="5638800"/>
            <a:ext cx="2286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04800" y="2743200"/>
            <a:ext cx="2514600" cy="1477328"/>
          </a:xfrm>
          <a:prstGeom prst="rect">
            <a:avLst/>
          </a:prstGeom>
        </p:spPr>
        <p:txBody>
          <a:bodyPr wrap="square">
            <a:spAutoFit/>
          </a:bodyPr>
          <a:lstStyle/>
          <a:p>
            <a:pPr>
              <a:buFont typeface="Arial"/>
              <a:buChar char="•"/>
            </a:pPr>
            <a:r>
              <a:rPr lang="en-US" dirty="0" smtClean="0"/>
              <a:t>no swimming races in the ancient games</a:t>
            </a:r>
          </a:p>
          <a:p>
            <a:endParaRPr lang="en-US" dirty="0" smtClean="0"/>
          </a:p>
          <a:p>
            <a:pPr>
              <a:buFont typeface="Arial"/>
              <a:buChar char="•"/>
            </a:pPr>
            <a:r>
              <a:rPr lang="en-US" dirty="0" smtClean="0"/>
              <a:t>there were chariot races</a:t>
            </a:r>
            <a:endParaRPr lang="en-US" dirty="0"/>
          </a:p>
        </p:txBody>
      </p:sp>
      <p:sp>
        <p:nvSpPr>
          <p:cNvPr id="28" name="Rectangle 27"/>
          <p:cNvSpPr/>
          <p:nvPr/>
        </p:nvSpPr>
        <p:spPr>
          <a:xfrm>
            <a:off x="3276600" y="2743200"/>
            <a:ext cx="2286000" cy="1477328"/>
          </a:xfrm>
          <a:prstGeom prst="rect">
            <a:avLst/>
          </a:prstGeom>
        </p:spPr>
        <p:txBody>
          <a:bodyPr>
            <a:spAutoFit/>
          </a:bodyPr>
          <a:lstStyle/>
          <a:p>
            <a:pPr>
              <a:buFont typeface="Arial"/>
              <a:buChar char="•"/>
            </a:pPr>
            <a:r>
              <a:rPr lang="en-US" dirty="0" smtClean="0">
                <a:solidFill>
                  <a:prstClr val="black"/>
                </a:solidFill>
              </a:rPr>
              <a:t>no female contestants </a:t>
            </a:r>
          </a:p>
          <a:p>
            <a:endParaRPr lang="en-US" dirty="0" smtClean="0">
              <a:solidFill>
                <a:prstClr val="black"/>
              </a:solidFill>
            </a:endParaRPr>
          </a:p>
          <a:p>
            <a:pPr>
              <a:buFont typeface="Arial"/>
              <a:buChar char="•"/>
            </a:pPr>
            <a:r>
              <a:rPr lang="en-US" dirty="0" smtClean="0">
                <a:solidFill>
                  <a:prstClr val="black"/>
                </a:solidFill>
              </a:rPr>
              <a:t>athletes competed in the nude</a:t>
            </a:r>
            <a:endParaRPr lang="en-US" dirty="0"/>
          </a:p>
        </p:txBody>
      </p:sp>
      <p:sp>
        <p:nvSpPr>
          <p:cNvPr id="31" name="Rectangle 30"/>
          <p:cNvSpPr/>
          <p:nvPr/>
        </p:nvSpPr>
        <p:spPr>
          <a:xfrm>
            <a:off x="6400800" y="2743200"/>
            <a:ext cx="2362200" cy="2031325"/>
          </a:xfrm>
          <a:prstGeom prst="rect">
            <a:avLst/>
          </a:prstGeom>
        </p:spPr>
        <p:txBody>
          <a:bodyPr wrap="square">
            <a:spAutoFit/>
          </a:bodyPr>
          <a:lstStyle/>
          <a:p>
            <a:pPr>
              <a:buFont typeface="Arial"/>
              <a:buChar char="•"/>
            </a:pPr>
            <a:r>
              <a:rPr lang="en-US" dirty="0" smtClean="0"/>
              <a:t> events - javelin and discus throws are the same. </a:t>
            </a:r>
          </a:p>
          <a:p>
            <a:pPr>
              <a:buFont typeface="Arial"/>
              <a:buChar char="•"/>
            </a:pPr>
            <a:endParaRPr lang="en-US" dirty="0" smtClean="0"/>
          </a:p>
          <a:p>
            <a:pPr>
              <a:buFont typeface="Arial"/>
              <a:buChar char="•"/>
            </a:pPr>
            <a:r>
              <a:rPr lang="en-US" dirty="0" smtClean="0"/>
              <a:t>cases of cheating, nationalism, and professionalism </a:t>
            </a:r>
            <a:endParaRPr lang="en-US" dirty="0"/>
          </a:p>
        </p:txBody>
      </p:sp>
    </p:spTree>
    <p:extLst>
      <p:ext uri="{BB962C8B-B14F-4D97-AF65-F5344CB8AC3E}">
        <p14:creationId xmlns:p14="http://schemas.microsoft.com/office/powerpoint/2010/main" val="7285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lide(fromBottom)">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900" decel="100000" fill="hold"/>
                                        <p:tgtEl>
                                          <p:spTgt spid="3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Cause and Effect</a:t>
            </a:r>
            <a:endParaRPr lang="en-US" u="sng" dirty="0"/>
          </a:p>
        </p:txBody>
      </p:sp>
      <p:sp>
        <p:nvSpPr>
          <p:cNvPr id="3" name="Content Placeholder 2"/>
          <p:cNvSpPr>
            <a:spLocks noGrp="1"/>
          </p:cNvSpPr>
          <p:nvPr>
            <p:ph idx="1"/>
          </p:nvPr>
        </p:nvSpPr>
        <p:spPr/>
        <p:txBody>
          <a:bodyPr/>
          <a:lstStyle/>
          <a:p>
            <a:r>
              <a:rPr lang="en-US" dirty="0" smtClean="0"/>
              <a:t>Author lists </a:t>
            </a:r>
            <a:r>
              <a:rPr lang="en-US" u="sng" dirty="0" smtClean="0"/>
              <a:t>one or more causes and the resulting effect or effects</a:t>
            </a:r>
          </a:p>
          <a:p>
            <a:pPr>
              <a:buNone/>
            </a:pPr>
            <a:endParaRPr lang="en-US" dirty="0" smtClean="0"/>
          </a:p>
          <a:p>
            <a:r>
              <a:rPr lang="en-US" u="sng" dirty="0" smtClean="0"/>
              <a:t>Cue Words: reasons why, if…then, as a result, therefore, because</a:t>
            </a:r>
          </a:p>
          <a:p>
            <a:endParaRPr lang="en-US" dirty="0" smtClean="0"/>
          </a:p>
          <a:p>
            <a:r>
              <a:rPr lang="en-US" dirty="0" smtClean="0"/>
              <a:t>Example:  A </a:t>
            </a:r>
            <a:r>
              <a:rPr lang="en-US" dirty="0" smtClean="0"/>
              <a:t>science </a:t>
            </a:r>
            <a:r>
              <a:rPr lang="en-US" dirty="0" smtClean="0"/>
              <a:t>textbook chapter discussing global warming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5191"/>
            <a:ext cx="9067800" cy="1143000"/>
          </a:xfrm>
        </p:spPr>
        <p:txBody>
          <a:bodyPr>
            <a:normAutofit/>
          </a:bodyPr>
          <a:lstStyle/>
          <a:p>
            <a:r>
              <a:rPr lang="en-US" dirty="0" smtClean="0"/>
              <a:t>Cause/Effect Organizer (draw it!)</a:t>
            </a:r>
            <a:endParaRPr lang="en-US" dirty="0"/>
          </a:p>
        </p:txBody>
      </p:sp>
      <p:grpSp>
        <p:nvGrpSpPr>
          <p:cNvPr id="10" name="Group 9"/>
          <p:cNvGrpSpPr/>
          <p:nvPr/>
        </p:nvGrpSpPr>
        <p:grpSpPr>
          <a:xfrm>
            <a:off x="1890334" y="1068921"/>
            <a:ext cx="5653466" cy="5638800"/>
            <a:chOff x="3657600" y="838200"/>
            <a:chExt cx="5257800" cy="5638800"/>
          </a:xfrm>
        </p:grpSpPr>
        <p:sp>
          <p:nvSpPr>
            <p:cNvPr id="11" name="Rectangle 10"/>
            <p:cNvSpPr/>
            <p:nvPr/>
          </p:nvSpPr>
          <p:spPr>
            <a:xfrm>
              <a:off x="3657600" y="838200"/>
              <a:ext cx="52578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1"/>
              <a:endCxn id="11" idx="3"/>
            </p:cNvCxnSpPr>
            <p:nvPr/>
          </p:nvCxnSpPr>
          <p:spPr>
            <a:xfrm>
              <a:off x="3657600" y="36576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1" idx="0"/>
              <a:endCxn id="11" idx="2"/>
            </p:cNvCxnSpPr>
            <p:nvPr/>
          </p:nvCxnSpPr>
          <p:spPr>
            <a:xfrm>
              <a:off x="6286500" y="838200"/>
              <a:ext cx="0" cy="5638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105400" y="2819400"/>
              <a:ext cx="24384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86400" y="3124200"/>
              <a:ext cx="1676400" cy="646331"/>
            </a:xfrm>
            <a:prstGeom prst="rect">
              <a:avLst/>
            </a:prstGeom>
            <a:noFill/>
          </p:spPr>
          <p:txBody>
            <a:bodyPr wrap="square" rtlCol="0">
              <a:spAutoFit/>
            </a:bodyPr>
            <a:lstStyle/>
            <a:p>
              <a:r>
                <a:rPr lang="en-US" b="1" dirty="0" smtClean="0"/>
                <a:t>Hook:</a:t>
              </a:r>
              <a:endParaRPr lang="en-US" b="1" dirty="0"/>
            </a:p>
            <a:p>
              <a:r>
                <a:rPr lang="en-US" b="1" dirty="0" smtClean="0"/>
                <a:t>Claim</a:t>
              </a:r>
              <a:r>
                <a:rPr lang="en-US" dirty="0" smtClean="0"/>
                <a:t>:  </a:t>
              </a:r>
              <a:endParaRPr lang="en-US" dirty="0"/>
            </a:p>
          </p:txBody>
        </p:sp>
        <p:sp>
          <p:nvSpPr>
            <p:cNvPr id="16" name="TextBox 15"/>
            <p:cNvSpPr txBox="1"/>
            <p:nvPr/>
          </p:nvSpPr>
          <p:spPr>
            <a:xfrm>
              <a:off x="6019799" y="2895600"/>
              <a:ext cx="840456" cy="369332"/>
            </a:xfrm>
            <a:prstGeom prst="rect">
              <a:avLst/>
            </a:prstGeom>
            <a:noFill/>
          </p:spPr>
          <p:txBody>
            <a:bodyPr wrap="square" rtlCol="0">
              <a:spAutoFit/>
            </a:bodyPr>
            <a:lstStyle/>
            <a:p>
              <a:r>
                <a:rPr lang="en-US" b="1" dirty="0" smtClean="0"/>
                <a:t>Intro</a:t>
              </a:r>
              <a:endParaRPr lang="en-US" b="1" dirty="0"/>
            </a:p>
          </p:txBody>
        </p:sp>
        <p:sp>
          <p:nvSpPr>
            <p:cNvPr id="20" name="TextBox 19"/>
            <p:cNvSpPr txBox="1"/>
            <p:nvPr/>
          </p:nvSpPr>
          <p:spPr>
            <a:xfrm>
              <a:off x="7010400" y="851598"/>
              <a:ext cx="1219200" cy="369332"/>
            </a:xfrm>
            <a:prstGeom prst="rect">
              <a:avLst/>
            </a:prstGeom>
            <a:noFill/>
          </p:spPr>
          <p:txBody>
            <a:bodyPr wrap="square" rtlCol="0">
              <a:spAutoFit/>
            </a:bodyPr>
            <a:lstStyle/>
            <a:p>
              <a:r>
                <a:rPr lang="en-US" b="1" dirty="0" smtClean="0"/>
                <a:t>Effect </a:t>
              </a:r>
              <a:r>
                <a:rPr lang="en-US" b="1" dirty="0" smtClean="0"/>
                <a:t>1</a:t>
              </a:r>
              <a:endParaRPr lang="en-US" b="1" dirty="0"/>
            </a:p>
          </p:txBody>
        </p:sp>
        <p:sp>
          <p:nvSpPr>
            <p:cNvPr id="21" name="TextBox 20"/>
            <p:cNvSpPr txBox="1"/>
            <p:nvPr/>
          </p:nvSpPr>
          <p:spPr>
            <a:xfrm>
              <a:off x="4025575" y="851598"/>
              <a:ext cx="1700809" cy="369332"/>
            </a:xfrm>
            <a:prstGeom prst="rect">
              <a:avLst/>
            </a:prstGeom>
            <a:noFill/>
          </p:spPr>
          <p:txBody>
            <a:bodyPr wrap="square" rtlCol="0">
              <a:spAutoFit/>
            </a:bodyPr>
            <a:lstStyle/>
            <a:p>
              <a:r>
                <a:rPr lang="en-US" b="1" dirty="0" smtClean="0"/>
                <a:t>Effect </a:t>
              </a:r>
              <a:r>
                <a:rPr lang="en-US" b="1" dirty="0" smtClean="0"/>
                <a:t>2</a:t>
              </a:r>
              <a:endParaRPr lang="en-US" b="1" dirty="0"/>
            </a:p>
          </p:txBody>
        </p:sp>
        <p:sp>
          <p:nvSpPr>
            <p:cNvPr id="22" name="TextBox 21"/>
            <p:cNvSpPr txBox="1"/>
            <p:nvPr/>
          </p:nvSpPr>
          <p:spPr>
            <a:xfrm>
              <a:off x="3799952" y="3703655"/>
              <a:ext cx="1198684" cy="369332"/>
            </a:xfrm>
            <a:prstGeom prst="rect">
              <a:avLst/>
            </a:prstGeom>
            <a:noFill/>
          </p:spPr>
          <p:txBody>
            <a:bodyPr wrap="square" rtlCol="0">
              <a:spAutoFit/>
            </a:bodyPr>
            <a:lstStyle/>
            <a:p>
              <a:r>
                <a:rPr lang="en-US" b="1" dirty="0" smtClean="0"/>
                <a:t>Effect 3</a:t>
              </a:r>
              <a:endParaRPr lang="en-US" b="1" dirty="0"/>
            </a:p>
          </p:txBody>
        </p:sp>
        <p:sp>
          <p:nvSpPr>
            <p:cNvPr id="23" name="TextBox 22"/>
            <p:cNvSpPr txBox="1"/>
            <p:nvPr/>
          </p:nvSpPr>
          <p:spPr>
            <a:xfrm>
              <a:off x="7543800" y="3741336"/>
              <a:ext cx="1371600" cy="369332"/>
            </a:xfrm>
            <a:prstGeom prst="rect">
              <a:avLst/>
            </a:prstGeom>
            <a:noFill/>
          </p:spPr>
          <p:txBody>
            <a:bodyPr wrap="square" rtlCol="0">
              <a:spAutoFit/>
            </a:bodyPr>
            <a:lstStyle/>
            <a:p>
              <a:r>
                <a:rPr lang="en-US" b="1" dirty="0" smtClean="0"/>
                <a:t>Conclusion</a:t>
              </a:r>
              <a:endParaRPr lang="en-US" b="1" dirty="0"/>
            </a:p>
          </p:txBody>
        </p:sp>
        <p:sp>
          <p:nvSpPr>
            <p:cNvPr id="24" name="TextBox 23"/>
            <p:cNvSpPr txBox="1"/>
            <p:nvPr/>
          </p:nvSpPr>
          <p:spPr>
            <a:xfrm>
              <a:off x="6446436" y="4724400"/>
              <a:ext cx="2316564" cy="1200329"/>
            </a:xfrm>
            <a:prstGeom prst="rect">
              <a:avLst/>
            </a:prstGeom>
            <a:noFill/>
          </p:spPr>
          <p:txBody>
            <a:bodyPr wrap="square" rtlCol="0">
              <a:spAutoFit/>
            </a:bodyPr>
            <a:lstStyle/>
            <a:p>
              <a:r>
                <a:rPr lang="en-US" b="1" dirty="0" smtClean="0"/>
                <a:t>Restate claim </a:t>
              </a:r>
            </a:p>
            <a:p>
              <a:endParaRPr lang="en-US" b="1" dirty="0"/>
            </a:p>
            <a:p>
              <a:r>
                <a:rPr lang="en-US" b="1" dirty="0" smtClean="0"/>
                <a:t>Connect back to hook</a:t>
              </a:r>
              <a:r>
                <a:rPr lang="en-US" dirty="0" smtClean="0"/>
                <a:t>:</a:t>
              </a:r>
              <a:endParaRPr lang="en-US" dirty="0"/>
            </a:p>
          </p:txBody>
        </p:sp>
      </p:grpSp>
      <p:sp>
        <p:nvSpPr>
          <p:cNvPr id="17" name="TextBox 16"/>
          <p:cNvSpPr txBox="1"/>
          <p:nvPr/>
        </p:nvSpPr>
        <p:spPr>
          <a:xfrm>
            <a:off x="3802667" y="4010486"/>
            <a:ext cx="1828800" cy="369332"/>
          </a:xfrm>
          <a:prstGeom prst="rect">
            <a:avLst/>
          </a:prstGeom>
          <a:noFill/>
        </p:spPr>
        <p:txBody>
          <a:bodyPr wrap="square" rtlCol="0">
            <a:spAutoFit/>
          </a:bodyPr>
          <a:lstStyle/>
          <a:p>
            <a:pPr algn="ctr"/>
            <a:r>
              <a:rPr lang="en-US" b="1" dirty="0" smtClean="0"/>
              <a:t>CAUSE</a:t>
            </a:r>
            <a:endParaRPr lang="en-US" b="1" dirty="0"/>
          </a:p>
        </p:txBody>
      </p:sp>
    </p:spTree>
    <p:extLst>
      <p:ext uri="{BB962C8B-B14F-4D97-AF65-F5344CB8AC3E}">
        <p14:creationId xmlns:p14="http://schemas.microsoft.com/office/powerpoint/2010/main" val="174609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several reasons why so many people attend the Olympic games or watch them on television. One reason is tradition. The name Olympics and the torch and flame remind people of the ancient games. People can escape the ordinariness of daily life by attending or watching the Olympics. They like to identify with someone else's individual sacrifice and accomplishment. National pride is another reason, and an athlete's or a team's hard earned victory becomes a nation's victory. There are national medal counts and people keep track of how many medals their country's athletes have won.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Problem and Solution</a:t>
            </a:r>
            <a:endParaRPr lang="en-US" u="sng" dirty="0"/>
          </a:p>
        </p:txBody>
      </p:sp>
      <p:sp>
        <p:nvSpPr>
          <p:cNvPr id="3" name="Content Placeholder 2"/>
          <p:cNvSpPr>
            <a:spLocks noGrp="1"/>
          </p:cNvSpPr>
          <p:nvPr>
            <p:ph idx="1"/>
          </p:nvPr>
        </p:nvSpPr>
        <p:spPr/>
        <p:txBody>
          <a:bodyPr/>
          <a:lstStyle/>
          <a:p>
            <a:r>
              <a:rPr lang="en-US" dirty="0" smtClean="0"/>
              <a:t>Author </a:t>
            </a:r>
            <a:r>
              <a:rPr lang="en-US" u="sng" dirty="0" smtClean="0"/>
              <a:t>states a problem and lists one or more solutions for it</a:t>
            </a:r>
            <a:r>
              <a:rPr lang="en-US" dirty="0" smtClean="0"/>
              <a:t>.  Another variation is the question-and-answer format in which the author poses a question and then answers it in multiple ways.</a:t>
            </a:r>
          </a:p>
          <a:p>
            <a:pPr>
              <a:buNone/>
            </a:pPr>
            <a:endParaRPr lang="en-US" dirty="0" smtClean="0"/>
          </a:p>
          <a:p>
            <a:r>
              <a:rPr lang="en-US" dirty="0" smtClean="0"/>
              <a:t>Cue Words:  </a:t>
            </a:r>
            <a:r>
              <a:rPr lang="en-US" u="sng" dirty="0" smtClean="0"/>
              <a:t>problem is, dilemma is, puzzle is solved</a:t>
            </a:r>
          </a:p>
          <a:p>
            <a:endParaRPr lang="en-US" dirty="0" smtClean="0"/>
          </a:p>
          <a:p>
            <a:r>
              <a:rPr lang="en-US" dirty="0" smtClean="0"/>
              <a:t>Example:  A research report proposing ways of improving </a:t>
            </a:r>
            <a:r>
              <a:rPr lang="en-US" dirty="0" smtClean="0"/>
              <a:t>the amount of food waste at </a:t>
            </a:r>
            <a:r>
              <a:rPr lang="en-US" dirty="0" err="1" smtClean="0"/>
              <a:t>Granadino</a:t>
            </a:r>
            <a:r>
              <a:rPr lang="en-US" dirty="0" smtClean="0"/>
              <a:t> during lunch.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5191"/>
            <a:ext cx="9067800" cy="1143000"/>
          </a:xfrm>
        </p:spPr>
        <p:txBody>
          <a:bodyPr>
            <a:normAutofit fontScale="90000"/>
          </a:bodyPr>
          <a:lstStyle/>
          <a:p>
            <a:r>
              <a:rPr lang="en-US" dirty="0" smtClean="0"/>
              <a:t>Problem/Solution Organizer (draw it!)</a:t>
            </a:r>
            <a:endParaRPr lang="en-US" dirty="0"/>
          </a:p>
        </p:txBody>
      </p:sp>
      <p:grpSp>
        <p:nvGrpSpPr>
          <p:cNvPr id="10" name="Group 9"/>
          <p:cNvGrpSpPr/>
          <p:nvPr/>
        </p:nvGrpSpPr>
        <p:grpSpPr>
          <a:xfrm>
            <a:off x="1890334" y="1068921"/>
            <a:ext cx="5653466" cy="5638800"/>
            <a:chOff x="3657600" y="838200"/>
            <a:chExt cx="5257800" cy="5638800"/>
          </a:xfrm>
        </p:grpSpPr>
        <p:sp>
          <p:nvSpPr>
            <p:cNvPr id="11" name="Rectangle 10"/>
            <p:cNvSpPr/>
            <p:nvPr/>
          </p:nvSpPr>
          <p:spPr>
            <a:xfrm>
              <a:off x="3657600" y="838200"/>
              <a:ext cx="52578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1"/>
              <a:endCxn id="11" idx="3"/>
            </p:cNvCxnSpPr>
            <p:nvPr/>
          </p:nvCxnSpPr>
          <p:spPr>
            <a:xfrm>
              <a:off x="3657600" y="36576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1" idx="0"/>
              <a:endCxn id="11" idx="2"/>
            </p:cNvCxnSpPr>
            <p:nvPr/>
          </p:nvCxnSpPr>
          <p:spPr>
            <a:xfrm>
              <a:off x="6286500" y="838200"/>
              <a:ext cx="0" cy="5638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105400" y="2819400"/>
              <a:ext cx="24384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86400" y="3124200"/>
              <a:ext cx="1676400" cy="646331"/>
            </a:xfrm>
            <a:prstGeom prst="rect">
              <a:avLst/>
            </a:prstGeom>
            <a:noFill/>
          </p:spPr>
          <p:txBody>
            <a:bodyPr wrap="square" rtlCol="0">
              <a:spAutoFit/>
            </a:bodyPr>
            <a:lstStyle/>
            <a:p>
              <a:r>
                <a:rPr lang="en-US" b="1" dirty="0" smtClean="0"/>
                <a:t>Hook:</a:t>
              </a:r>
              <a:endParaRPr lang="en-US" b="1" dirty="0"/>
            </a:p>
            <a:p>
              <a:r>
                <a:rPr lang="en-US" b="1" dirty="0" smtClean="0"/>
                <a:t>Claim</a:t>
              </a:r>
              <a:r>
                <a:rPr lang="en-US" dirty="0" smtClean="0"/>
                <a:t>:  </a:t>
              </a:r>
              <a:endParaRPr lang="en-US" dirty="0"/>
            </a:p>
          </p:txBody>
        </p:sp>
        <p:sp>
          <p:nvSpPr>
            <p:cNvPr id="16" name="TextBox 15"/>
            <p:cNvSpPr txBox="1"/>
            <p:nvPr/>
          </p:nvSpPr>
          <p:spPr>
            <a:xfrm>
              <a:off x="6019799" y="2895600"/>
              <a:ext cx="840456" cy="369332"/>
            </a:xfrm>
            <a:prstGeom prst="rect">
              <a:avLst/>
            </a:prstGeom>
            <a:noFill/>
          </p:spPr>
          <p:txBody>
            <a:bodyPr wrap="square" rtlCol="0">
              <a:spAutoFit/>
            </a:bodyPr>
            <a:lstStyle/>
            <a:p>
              <a:r>
                <a:rPr lang="en-US" b="1" dirty="0" smtClean="0"/>
                <a:t>Intro</a:t>
              </a:r>
              <a:endParaRPr lang="en-US" b="1" dirty="0"/>
            </a:p>
          </p:txBody>
        </p:sp>
        <p:sp>
          <p:nvSpPr>
            <p:cNvPr id="20" name="TextBox 19"/>
            <p:cNvSpPr txBox="1"/>
            <p:nvPr/>
          </p:nvSpPr>
          <p:spPr>
            <a:xfrm>
              <a:off x="7010400" y="851598"/>
              <a:ext cx="1219200" cy="369332"/>
            </a:xfrm>
            <a:prstGeom prst="rect">
              <a:avLst/>
            </a:prstGeom>
            <a:noFill/>
          </p:spPr>
          <p:txBody>
            <a:bodyPr wrap="square" rtlCol="0">
              <a:spAutoFit/>
            </a:bodyPr>
            <a:lstStyle/>
            <a:p>
              <a:r>
                <a:rPr lang="en-US" b="1" dirty="0" smtClean="0"/>
                <a:t>Solution </a:t>
              </a:r>
              <a:r>
                <a:rPr lang="en-US" b="1" dirty="0" smtClean="0"/>
                <a:t>1</a:t>
              </a:r>
              <a:endParaRPr lang="en-US" b="1" dirty="0"/>
            </a:p>
          </p:txBody>
        </p:sp>
        <p:sp>
          <p:nvSpPr>
            <p:cNvPr id="21" name="TextBox 20"/>
            <p:cNvSpPr txBox="1"/>
            <p:nvPr/>
          </p:nvSpPr>
          <p:spPr>
            <a:xfrm>
              <a:off x="4025575" y="851598"/>
              <a:ext cx="1700809" cy="369332"/>
            </a:xfrm>
            <a:prstGeom prst="rect">
              <a:avLst/>
            </a:prstGeom>
            <a:noFill/>
          </p:spPr>
          <p:txBody>
            <a:bodyPr wrap="square" rtlCol="0">
              <a:spAutoFit/>
            </a:bodyPr>
            <a:lstStyle/>
            <a:p>
              <a:r>
                <a:rPr lang="en-US" b="1" dirty="0" smtClean="0"/>
                <a:t>Solution </a:t>
              </a:r>
              <a:r>
                <a:rPr lang="en-US" b="1" dirty="0" smtClean="0"/>
                <a:t>2</a:t>
              </a:r>
              <a:endParaRPr lang="en-US" b="1" dirty="0"/>
            </a:p>
          </p:txBody>
        </p:sp>
        <p:sp>
          <p:nvSpPr>
            <p:cNvPr id="22" name="TextBox 21"/>
            <p:cNvSpPr txBox="1"/>
            <p:nvPr/>
          </p:nvSpPr>
          <p:spPr>
            <a:xfrm>
              <a:off x="3799952" y="3703655"/>
              <a:ext cx="1198684" cy="369332"/>
            </a:xfrm>
            <a:prstGeom prst="rect">
              <a:avLst/>
            </a:prstGeom>
            <a:noFill/>
          </p:spPr>
          <p:txBody>
            <a:bodyPr wrap="square" rtlCol="0">
              <a:spAutoFit/>
            </a:bodyPr>
            <a:lstStyle/>
            <a:p>
              <a:r>
                <a:rPr lang="en-US" b="1" dirty="0" smtClean="0"/>
                <a:t>Solution 3</a:t>
              </a:r>
              <a:endParaRPr lang="en-US" b="1" dirty="0"/>
            </a:p>
          </p:txBody>
        </p:sp>
        <p:sp>
          <p:nvSpPr>
            <p:cNvPr id="23" name="TextBox 22"/>
            <p:cNvSpPr txBox="1"/>
            <p:nvPr/>
          </p:nvSpPr>
          <p:spPr>
            <a:xfrm>
              <a:off x="7543800" y="3741336"/>
              <a:ext cx="1371600" cy="369332"/>
            </a:xfrm>
            <a:prstGeom prst="rect">
              <a:avLst/>
            </a:prstGeom>
            <a:noFill/>
          </p:spPr>
          <p:txBody>
            <a:bodyPr wrap="square" rtlCol="0">
              <a:spAutoFit/>
            </a:bodyPr>
            <a:lstStyle/>
            <a:p>
              <a:r>
                <a:rPr lang="en-US" b="1" dirty="0" smtClean="0"/>
                <a:t>Conclusion</a:t>
              </a:r>
              <a:endParaRPr lang="en-US" b="1" dirty="0"/>
            </a:p>
          </p:txBody>
        </p:sp>
        <p:sp>
          <p:nvSpPr>
            <p:cNvPr id="24" name="TextBox 23"/>
            <p:cNvSpPr txBox="1"/>
            <p:nvPr/>
          </p:nvSpPr>
          <p:spPr>
            <a:xfrm>
              <a:off x="6446436" y="4724400"/>
              <a:ext cx="2316564" cy="1200329"/>
            </a:xfrm>
            <a:prstGeom prst="rect">
              <a:avLst/>
            </a:prstGeom>
            <a:noFill/>
          </p:spPr>
          <p:txBody>
            <a:bodyPr wrap="square" rtlCol="0">
              <a:spAutoFit/>
            </a:bodyPr>
            <a:lstStyle/>
            <a:p>
              <a:r>
                <a:rPr lang="en-US" b="1" dirty="0" smtClean="0"/>
                <a:t>Restate claim </a:t>
              </a:r>
            </a:p>
            <a:p>
              <a:endParaRPr lang="en-US" b="1" dirty="0"/>
            </a:p>
            <a:p>
              <a:r>
                <a:rPr lang="en-US" b="1" dirty="0" smtClean="0"/>
                <a:t>Connect back to hook</a:t>
              </a:r>
              <a:r>
                <a:rPr lang="en-US" dirty="0" smtClean="0"/>
                <a:t>:</a:t>
              </a:r>
              <a:endParaRPr lang="en-US" dirty="0"/>
            </a:p>
          </p:txBody>
        </p:sp>
      </p:grpSp>
      <p:sp>
        <p:nvSpPr>
          <p:cNvPr id="17" name="TextBox 16"/>
          <p:cNvSpPr txBox="1"/>
          <p:nvPr/>
        </p:nvSpPr>
        <p:spPr>
          <a:xfrm>
            <a:off x="3894926" y="4001252"/>
            <a:ext cx="1828800" cy="369332"/>
          </a:xfrm>
          <a:prstGeom prst="rect">
            <a:avLst/>
          </a:prstGeom>
          <a:noFill/>
        </p:spPr>
        <p:txBody>
          <a:bodyPr wrap="square" rtlCol="0">
            <a:spAutoFit/>
          </a:bodyPr>
          <a:lstStyle/>
          <a:p>
            <a:pPr algn="ctr"/>
            <a:r>
              <a:rPr lang="en-US" b="1" dirty="0" smtClean="0"/>
              <a:t>PROBLEM</a:t>
            </a:r>
            <a:endParaRPr lang="en-US" b="1" dirty="0"/>
          </a:p>
        </p:txBody>
      </p:sp>
    </p:spTree>
    <p:extLst>
      <p:ext uri="{BB962C8B-B14F-4D97-AF65-F5344CB8AC3E}">
        <p14:creationId xmlns:p14="http://schemas.microsoft.com/office/powerpoint/2010/main" val="1746097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problem with the modern Olympics is that it has become very big and expensive to operate. The city or country that hosts the games often loses a lot of money. A stadium, pools, and playing fields must be built for the athletic events and housing is needed for the athletes who come from around the world. And all of these facilities are used for only 2 weeks! In 1984, Los Angeles solved these problems by charging a fee for companies who wanted to be official sponsors of the games. Companies like McDonald's paid a lot of money to be part of the Olympics. Many buildings that were already built in the Los Angeles area were also used. The Coliseum where the 1932 games were held was </a:t>
            </a:r>
            <a:r>
              <a:rPr lang="en-US" smtClean="0"/>
              <a:t>used </a:t>
            </a:r>
            <a:r>
              <a:rPr lang="en-US" smtClean="0"/>
              <a:t>again, </a:t>
            </a:r>
            <a:r>
              <a:rPr lang="en-US" dirty="0" smtClean="0"/>
              <a:t>and many colleges and universities in the area became playing and living sites.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Expository Writing?</a:t>
            </a:r>
            <a:endParaRPr lang="en-US" dirty="0"/>
          </a:p>
        </p:txBody>
      </p:sp>
      <p:sp>
        <p:nvSpPr>
          <p:cNvPr id="3" name="Content Placeholder 2"/>
          <p:cNvSpPr>
            <a:spLocks noGrp="1"/>
          </p:cNvSpPr>
          <p:nvPr>
            <p:ph idx="1"/>
          </p:nvPr>
        </p:nvSpPr>
        <p:spPr/>
        <p:txBody>
          <a:bodyPr>
            <a:normAutofit lnSpcReduction="10000"/>
          </a:bodyPr>
          <a:lstStyle/>
          <a:p>
            <a:r>
              <a:rPr lang="en-US" dirty="0" smtClean="0"/>
              <a:t>A type of </a:t>
            </a:r>
            <a:r>
              <a:rPr lang="en-US" u="sng" dirty="0" smtClean="0"/>
              <a:t>oral or written discourse </a:t>
            </a:r>
            <a:r>
              <a:rPr lang="en-US" dirty="0" smtClean="0"/>
              <a:t>that is </a:t>
            </a:r>
            <a:r>
              <a:rPr lang="en-US" u="sng" dirty="0" smtClean="0"/>
              <a:t>used to explain, describe, give information or inform</a:t>
            </a:r>
            <a:r>
              <a:rPr lang="en-US" dirty="0" smtClean="0"/>
              <a:t>. </a:t>
            </a:r>
          </a:p>
          <a:p>
            <a:r>
              <a:rPr lang="en-US" dirty="0" smtClean="0"/>
              <a:t>The </a:t>
            </a:r>
            <a:r>
              <a:rPr lang="en-US" u="sng" dirty="0" smtClean="0"/>
              <a:t>writer</a:t>
            </a:r>
            <a:r>
              <a:rPr lang="en-US" dirty="0" smtClean="0"/>
              <a:t> of an expository text </a:t>
            </a:r>
            <a:r>
              <a:rPr lang="en-US" u="sng" dirty="0" smtClean="0"/>
              <a:t>cannot assume that the reader or listener has prior knowledge </a:t>
            </a:r>
            <a:r>
              <a:rPr lang="en-US" dirty="0" smtClean="0"/>
              <a:t>or prior understanding of the topic that is being discussed. </a:t>
            </a:r>
          </a:p>
          <a:p>
            <a:r>
              <a:rPr lang="en-US" dirty="0" smtClean="0"/>
              <a:t>One important point to keep in mind for the author is to try to </a:t>
            </a:r>
            <a:r>
              <a:rPr lang="en-US" u="sng" dirty="0" smtClean="0"/>
              <a:t>use words that clearly SHOW</a:t>
            </a:r>
            <a:r>
              <a:rPr lang="en-US" dirty="0" smtClean="0"/>
              <a:t> </a:t>
            </a:r>
            <a:r>
              <a:rPr lang="en-US" u="sng" dirty="0" smtClean="0"/>
              <a:t>what they are talking about rather </a:t>
            </a:r>
            <a:r>
              <a:rPr lang="en-US" u="sng" dirty="0" smtClean="0"/>
              <a:t>than </a:t>
            </a:r>
            <a:r>
              <a:rPr lang="en-US" u="sng" dirty="0" smtClean="0"/>
              <a:t>blatantly telling the reader what is being discussed. </a:t>
            </a:r>
          </a:p>
          <a:p>
            <a:r>
              <a:rPr lang="en-US" dirty="0" smtClean="0"/>
              <a:t>The most critical </a:t>
            </a:r>
            <a:r>
              <a:rPr lang="en-US" u="sng" dirty="0" smtClean="0"/>
              <a:t>key to success </a:t>
            </a:r>
            <a:r>
              <a:rPr lang="en-US" dirty="0" smtClean="0"/>
              <a:t>in expository writing is </a:t>
            </a:r>
            <a:r>
              <a:rPr lang="en-US" u="sng" dirty="0" smtClean="0"/>
              <a:t>ORGANIZATION</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Expository Writing	</a:t>
            </a:r>
            <a:endParaRPr lang="en-US" dirty="0"/>
          </a:p>
        </p:txBody>
      </p:sp>
      <p:sp>
        <p:nvSpPr>
          <p:cNvPr id="3" name="Content Placeholder 2"/>
          <p:cNvSpPr>
            <a:spLocks noGrp="1"/>
          </p:cNvSpPr>
          <p:nvPr>
            <p:ph idx="1"/>
          </p:nvPr>
        </p:nvSpPr>
        <p:spPr/>
        <p:txBody>
          <a:bodyPr/>
          <a:lstStyle/>
          <a:p>
            <a:endParaRPr lang="en-US" dirty="0" smtClean="0"/>
          </a:p>
          <a:p>
            <a:r>
              <a:rPr lang="en-US" dirty="0" smtClean="0"/>
              <a:t>Description</a:t>
            </a:r>
          </a:p>
          <a:p>
            <a:r>
              <a:rPr lang="en-US" dirty="0" smtClean="0"/>
              <a:t>Sequence</a:t>
            </a:r>
          </a:p>
          <a:p>
            <a:r>
              <a:rPr lang="en-US" dirty="0" smtClean="0"/>
              <a:t>Compare and Contrast</a:t>
            </a:r>
          </a:p>
          <a:p>
            <a:r>
              <a:rPr lang="en-US" dirty="0" smtClean="0"/>
              <a:t>Cause and Effect</a:t>
            </a:r>
          </a:p>
          <a:p>
            <a:r>
              <a:rPr lang="en-US" dirty="0" smtClean="0"/>
              <a:t>Problem and Solution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Description</a:t>
            </a:r>
            <a:endParaRPr lang="en-US" u="sng" dirty="0"/>
          </a:p>
        </p:txBody>
      </p:sp>
      <p:sp>
        <p:nvSpPr>
          <p:cNvPr id="3" name="Content Placeholder 2"/>
          <p:cNvSpPr>
            <a:spLocks noGrp="1"/>
          </p:cNvSpPr>
          <p:nvPr>
            <p:ph idx="1"/>
          </p:nvPr>
        </p:nvSpPr>
        <p:spPr/>
        <p:txBody>
          <a:bodyPr/>
          <a:lstStyle/>
          <a:p>
            <a:r>
              <a:rPr lang="en-US" dirty="0" smtClean="0"/>
              <a:t>Author </a:t>
            </a:r>
            <a:r>
              <a:rPr lang="en-US" u="sng" dirty="0" smtClean="0"/>
              <a:t>describes a topic by listing characteristics, features, and examples</a:t>
            </a:r>
          </a:p>
          <a:p>
            <a:pPr>
              <a:buNone/>
            </a:pPr>
            <a:endParaRPr lang="en-US" dirty="0" smtClean="0"/>
          </a:p>
          <a:p>
            <a:r>
              <a:rPr lang="en-US" u="sng" dirty="0" smtClean="0"/>
              <a:t>Cue Words</a:t>
            </a:r>
            <a:r>
              <a:rPr lang="en-US" dirty="0" smtClean="0"/>
              <a:t>:  </a:t>
            </a:r>
            <a:r>
              <a:rPr lang="en-US" u="sng" dirty="0" smtClean="0"/>
              <a:t>for example, characteristics</a:t>
            </a:r>
          </a:p>
          <a:p>
            <a:endParaRPr lang="en-US" dirty="0" smtClean="0"/>
          </a:p>
          <a:p>
            <a:r>
              <a:rPr lang="en-US" dirty="0" smtClean="0"/>
              <a:t>Example:  A magazine article that tells you all about </a:t>
            </a:r>
            <a:r>
              <a:rPr lang="en-US" dirty="0" err="1" smtClean="0"/>
              <a:t>Nevados</a:t>
            </a:r>
            <a:r>
              <a:rPr lang="en-US" dirty="0" smtClean="0"/>
              <a:t> National Park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52" y="-95191"/>
            <a:ext cx="8229600" cy="1143000"/>
          </a:xfrm>
        </p:spPr>
        <p:txBody>
          <a:bodyPr/>
          <a:lstStyle/>
          <a:p>
            <a:r>
              <a:rPr lang="en-US" dirty="0" smtClean="0"/>
              <a:t>Description Organizer (draw it!)</a:t>
            </a:r>
            <a:endParaRPr lang="en-US" dirty="0"/>
          </a:p>
        </p:txBody>
      </p:sp>
      <p:grpSp>
        <p:nvGrpSpPr>
          <p:cNvPr id="10" name="Group 9"/>
          <p:cNvGrpSpPr/>
          <p:nvPr/>
        </p:nvGrpSpPr>
        <p:grpSpPr>
          <a:xfrm>
            <a:off x="1890334" y="1068921"/>
            <a:ext cx="5653466" cy="5638800"/>
            <a:chOff x="3657600" y="838200"/>
            <a:chExt cx="5257800" cy="5638800"/>
          </a:xfrm>
        </p:grpSpPr>
        <p:sp>
          <p:nvSpPr>
            <p:cNvPr id="11" name="Rectangle 10"/>
            <p:cNvSpPr/>
            <p:nvPr/>
          </p:nvSpPr>
          <p:spPr>
            <a:xfrm>
              <a:off x="3657600" y="838200"/>
              <a:ext cx="52578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1"/>
              <a:endCxn id="11" idx="3"/>
            </p:cNvCxnSpPr>
            <p:nvPr/>
          </p:nvCxnSpPr>
          <p:spPr>
            <a:xfrm>
              <a:off x="3657600" y="36576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1" idx="0"/>
              <a:endCxn id="11" idx="2"/>
            </p:cNvCxnSpPr>
            <p:nvPr/>
          </p:nvCxnSpPr>
          <p:spPr>
            <a:xfrm>
              <a:off x="6286500" y="838200"/>
              <a:ext cx="0" cy="5638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105400" y="2819400"/>
              <a:ext cx="24384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86400" y="3124200"/>
              <a:ext cx="1676400" cy="646331"/>
            </a:xfrm>
            <a:prstGeom prst="rect">
              <a:avLst/>
            </a:prstGeom>
            <a:noFill/>
          </p:spPr>
          <p:txBody>
            <a:bodyPr wrap="square" rtlCol="0">
              <a:spAutoFit/>
            </a:bodyPr>
            <a:lstStyle/>
            <a:p>
              <a:r>
                <a:rPr lang="en-US" b="1" dirty="0" smtClean="0"/>
                <a:t>Hook:</a:t>
              </a:r>
              <a:endParaRPr lang="en-US" b="1" dirty="0"/>
            </a:p>
            <a:p>
              <a:r>
                <a:rPr lang="en-US" b="1" dirty="0" smtClean="0"/>
                <a:t>Claim</a:t>
              </a:r>
              <a:r>
                <a:rPr lang="en-US" dirty="0" smtClean="0"/>
                <a:t>:  </a:t>
              </a:r>
              <a:endParaRPr lang="en-US" dirty="0"/>
            </a:p>
          </p:txBody>
        </p:sp>
        <p:sp>
          <p:nvSpPr>
            <p:cNvPr id="16" name="TextBox 15"/>
            <p:cNvSpPr txBox="1"/>
            <p:nvPr/>
          </p:nvSpPr>
          <p:spPr>
            <a:xfrm>
              <a:off x="6019799" y="2895600"/>
              <a:ext cx="840456" cy="369332"/>
            </a:xfrm>
            <a:prstGeom prst="rect">
              <a:avLst/>
            </a:prstGeom>
            <a:noFill/>
          </p:spPr>
          <p:txBody>
            <a:bodyPr wrap="square" rtlCol="0">
              <a:spAutoFit/>
            </a:bodyPr>
            <a:lstStyle/>
            <a:p>
              <a:r>
                <a:rPr lang="en-US" b="1" dirty="0" smtClean="0"/>
                <a:t>Intro</a:t>
              </a:r>
              <a:endParaRPr lang="en-US" b="1" dirty="0"/>
            </a:p>
          </p:txBody>
        </p:sp>
        <p:sp>
          <p:nvSpPr>
            <p:cNvPr id="20" name="TextBox 19"/>
            <p:cNvSpPr txBox="1"/>
            <p:nvPr/>
          </p:nvSpPr>
          <p:spPr>
            <a:xfrm>
              <a:off x="7010400" y="851598"/>
              <a:ext cx="1219200" cy="369332"/>
            </a:xfrm>
            <a:prstGeom prst="rect">
              <a:avLst/>
            </a:prstGeom>
            <a:noFill/>
          </p:spPr>
          <p:txBody>
            <a:bodyPr wrap="square" rtlCol="0">
              <a:spAutoFit/>
            </a:bodyPr>
            <a:lstStyle/>
            <a:p>
              <a:r>
                <a:rPr lang="en-US" b="1" dirty="0" smtClean="0"/>
                <a:t>Feature </a:t>
              </a:r>
              <a:r>
                <a:rPr lang="en-US" b="1" dirty="0" smtClean="0"/>
                <a:t>1</a:t>
              </a:r>
              <a:endParaRPr lang="en-US" b="1" dirty="0" smtClean="0"/>
            </a:p>
          </p:txBody>
        </p:sp>
        <p:sp>
          <p:nvSpPr>
            <p:cNvPr id="21" name="TextBox 20"/>
            <p:cNvSpPr txBox="1"/>
            <p:nvPr/>
          </p:nvSpPr>
          <p:spPr>
            <a:xfrm>
              <a:off x="4025575" y="851598"/>
              <a:ext cx="1700809" cy="369332"/>
            </a:xfrm>
            <a:prstGeom prst="rect">
              <a:avLst/>
            </a:prstGeom>
            <a:noFill/>
          </p:spPr>
          <p:txBody>
            <a:bodyPr wrap="square" rtlCol="0">
              <a:spAutoFit/>
            </a:bodyPr>
            <a:lstStyle/>
            <a:p>
              <a:r>
                <a:rPr lang="en-US" b="1" dirty="0" smtClean="0"/>
                <a:t>Feature </a:t>
              </a:r>
              <a:r>
                <a:rPr lang="en-US" b="1" dirty="0" smtClean="0"/>
                <a:t>2</a:t>
              </a:r>
              <a:endParaRPr lang="en-US" b="1" dirty="0"/>
            </a:p>
          </p:txBody>
        </p:sp>
        <p:sp>
          <p:nvSpPr>
            <p:cNvPr id="22" name="TextBox 21"/>
            <p:cNvSpPr txBox="1"/>
            <p:nvPr/>
          </p:nvSpPr>
          <p:spPr>
            <a:xfrm>
              <a:off x="3799952" y="3703655"/>
              <a:ext cx="1198684" cy="369332"/>
            </a:xfrm>
            <a:prstGeom prst="rect">
              <a:avLst/>
            </a:prstGeom>
            <a:noFill/>
          </p:spPr>
          <p:txBody>
            <a:bodyPr wrap="square" rtlCol="0">
              <a:spAutoFit/>
            </a:bodyPr>
            <a:lstStyle/>
            <a:p>
              <a:r>
                <a:rPr lang="en-US" b="1" dirty="0" smtClean="0"/>
                <a:t>Feature 3</a:t>
              </a:r>
              <a:endParaRPr lang="en-US" b="1" dirty="0"/>
            </a:p>
          </p:txBody>
        </p:sp>
        <p:sp>
          <p:nvSpPr>
            <p:cNvPr id="23" name="TextBox 22"/>
            <p:cNvSpPr txBox="1"/>
            <p:nvPr/>
          </p:nvSpPr>
          <p:spPr>
            <a:xfrm>
              <a:off x="7543800" y="3741336"/>
              <a:ext cx="1371600" cy="369332"/>
            </a:xfrm>
            <a:prstGeom prst="rect">
              <a:avLst/>
            </a:prstGeom>
            <a:noFill/>
          </p:spPr>
          <p:txBody>
            <a:bodyPr wrap="square" rtlCol="0">
              <a:spAutoFit/>
            </a:bodyPr>
            <a:lstStyle/>
            <a:p>
              <a:r>
                <a:rPr lang="en-US" b="1" dirty="0" smtClean="0"/>
                <a:t>Conclusion</a:t>
              </a:r>
              <a:endParaRPr lang="en-US" b="1" dirty="0"/>
            </a:p>
          </p:txBody>
        </p:sp>
        <p:sp>
          <p:nvSpPr>
            <p:cNvPr id="24" name="TextBox 23"/>
            <p:cNvSpPr txBox="1"/>
            <p:nvPr/>
          </p:nvSpPr>
          <p:spPr>
            <a:xfrm>
              <a:off x="6446436" y="4724400"/>
              <a:ext cx="2316564" cy="1200329"/>
            </a:xfrm>
            <a:prstGeom prst="rect">
              <a:avLst/>
            </a:prstGeom>
            <a:noFill/>
          </p:spPr>
          <p:txBody>
            <a:bodyPr wrap="square" rtlCol="0">
              <a:spAutoFit/>
            </a:bodyPr>
            <a:lstStyle/>
            <a:p>
              <a:r>
                <a:rPr lang="en-US" b="1" dirty="0" smtClean="0"/>
                <a:t>Restate claim </a:t>
              </a:r>
            </a:p>
            <a:p>
              <a:endParaRPr lang="en-US" b="1" dirty="0"/>
            </a:p>
            <a:p>
              <a:r>
                <a:rPr lang="en-US" b="1" dirty="0" smtClean="0"/>
                <a:t>Connect back to hook</a:t>
              </a:r>
              <a:r>
                <a:rPr lang="en-US" dirty="0" smtClean="0"/>
                <a:t>:</a:t>
              </a:r>
              <a:endParaRPr lang="en-US"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Example</a:t>
            </a:r>
            <a:endParaRPr lang="en-US" dirty="0"/>
          </a:p>
        </p:txBody>
      </p:sp>
      <p:sp>
        <p:nvSpPr>
          <p:cNvPr id="5" name="TextBox 4"/>
          <p:cNvSpPr txBox="1"/>
          <p:nvPr/>
        </p:nvSpPr>
        <p:spPr>
          <a:xfrm>
            <a:off x="457200" y="2514600"/>
            <a:ext cx="8382000" cy="2677656"/>
          </a:xfrm>
          <a:prstGeom prst="rect">
            <a:avLst/>
          </a:prstGeom>
          <a:noFill/>
        </p:spPr>
        <p:txBody>
          <a:bodyPr wrap="square" rtlCol="0">
            <a:spAutoFit/>
          </a:bodyPr>
          <a:lstStyle/>
          <a:p>
            <a:r>
              <a:rPr lang="en-US" sz="2400" dirty="0" smtClean="0"/>
              <a:t>The Olympic symbol consists of five interlocking rings. The rings represent the five continents - Africa, Asia, Europe, North America and South America - from which athletes come to compete in the games. The rings are colored </a:t>
            </a:r>
            <a:r>
              <a:rPr lang="en-US" sz="2400" dirty="0" smtClean="0"/>
              <a:t>black, </a:t>
            </a:r>
            <a:r>
              <a:rPr lang="en-US" sz="2400" dirty="0" smtClean="0"/>
              <a:t>blue, green, red, and yellow. At least one of these colors is found in the flag of every country sending athletes to compete in the Olympic games.</a:t>
            </a:r>
            <a:endParaRPr lang="en-US" sz="2400" dirty="0"/>
          </a:p>
        </p:txBody>
      </p:sp>
    </p:spTree>
    <p:extLst>
      <p:ext uri="{BB962C8B-B14F-4D97-AF65-F5344CB8AC3E}">
        <p14:creationId xmlns:p14="http://schemas.microsoft.com/office/powerpoint/2010/main" val="243130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Sequence</a:t>
            </a:r>
            <a:endParaRPr lang="en-US" u="sng" dirty="0"/>
          </a:p>
        </p:txBody>
      </p:sp>
      <p:sp>
        <p:nvSpPr>
          <p:cNvPr id="3" name="Content Placeholder 2"/>
          <p:cNvSpPr>
            <a:spLocks noGrp="1"/>
          </p:cNvSpPr>
          <p:nvPr>
            <p:ph idx="1"/>
          </p:nvPr>
        </p:nvSpPr>
        <p:spPr/>
        <p:txBody>
          <a:bodyPr/>
          <a:lstStyle/>
          <a:p>
            <a:r>
              <a:rPr lang="en-US" dirty="0" smtClean="0"/>
              <a:t>Author </a:t>
            </a:r>
            <a:r>
              <a:rPr lang="en-US" u="sng" dirty="0" smtClean="0"/>
              <a:t>lists items or events in numerical or chronological (time) order</a:t>
            </a:r>
            <a:r>
              <a:rPr lang="en-US" dirty="0" smtClean="0"/>
              <a:t>.</a:t>
            </a:r>
          </a:p>
          <a:p>
            <a:pPr>
              <a:buNone/>
            </a:pPr>
            <a:endParaRPr lang="en-US" dirty="0" smtClean="0"/>
          </a:p>
          <a:p>
            <a:r>
              <a:rPr lang="en-US" u="sng" dirty="0" smtClean="0"/>
              <a:t>Cue Words:  first, second, third, next, then, finally</a:t>
            </a:r>
          </a:p>
          <a:p>
            <a:endParaRPr lang="en-US" dirty="0" smtClean="0"/>
          </a:p>
          <a:p>
            <a:r>
              <a:rPr lang="en-US" dirty="0" smtClean="0"/>
              <a:t>Example:  A student’s essay that chronicles the events of her Holiday break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52" y="-95191"/>
            <a:ext cx="8229600" cy="1143000"/>
          </a:xfrm>
        </p:spPr>
        <p:txBody>
          <a:bodyPr/>
          <a:lstStyle/>
          <a:p>
            <a:r>
              <a:rPr lang="en-US" dirty="0" smtClean="0"/>
              <a:t>Sequence Organizer (draw it!)</a:t>
            </a:r>
            <a:endParaRPr lang="en-US" dirty="0"/>
          </a:p>
        </p:txBody>
      </p:sp>
      <p:grpSp>
        <p:nvGrpSpPr>
          <p:cNvPr id="10" name="Group 9"/>
          <p:cNvGrpSpPr/>
          <p:nvPr/>
        </p:nvGrpSpPr>
        <p:grpSpPr>
          <a:xfrm>
            <a:off x="1890334" y="1068921"/>
            <a:ext cx="5653466" cy="5638800"/>
            <a:chOff x="3657600" y="838200"/>
            <a:chExt cx="5257800" cy="5638800"/>
          </a:xfrm>
        </p:grpSpPr>
        <p:sp>
          <p:nvSpPr>
            <p:cNvPr id="11" name="Rectangle 10"/>
            <p:cNvSpPr/>
            <p:nvPr/>
          </p:nvSpPr>
          <p:spPr>
            <a:xfrm>
              <a:off x="3657600" y="838200"/>
              <a:ext cx="52578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1"/>
              <a:endCxn id="11" idx="3"/>
            </p:cNvCxnSpPr>
            <p:nvPr/>
          </p:nvCxnSpPr>
          <p:spPr>
            <a:xfrm>
              <a:off x="3657600" y="36576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1" idx="0"/>
              <a:endCxn id="11" idx="2"/>
            </p:cNvCxnSpPr>
            <p:nvPr/>
          </p:nvCxnSpPr>
          <p:spPr>
            <a:xfrm>
              <a:off x="6286500" y="838200"/>
              <a:ext cx="0" cy="5638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105400" y="2819400"/>
              <a:ext cx="24384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86400" y="3124200"/>
              <a:ext cx="1676400" cy="646331"/>
            </a:xfrm>
            <a:prstGeom prst="rect">
              <a:avLst/>
            </a:prstGeom>
            <a:noFill/>
          </p:spPr>
          <p:txBody>
            <a:bodyPr wrap="square" rtlCol="0">
              <a:spAutoFit/>
            </a:bodyPr>
            <a:lstStyle/>
            <a:p>
              <a:r>
                <a:rPr lang="en-US" b="1" dirty="0" smtClean="0"/>
                <a:t>Hook:</a:t>
              </a:r>
              <a:endParaRPr lang="en-US" b="1" dirty="0"/>
            </a:p>
            <a:p>
              <a:r>
                <a:rPr lang="en-US" b="1" dirty="0" smtClean="0"/>
                <a:t>Claim</a:t>
              </a:r>
              <a:r>
                <a:rPr lang="en-US" dirty="0" smtClean="0"/>
                <a:t>:  </a:t>
              </a:r>
              <a:endParaRPr lang="en-US" dirty="0"/>
            </a:p>
          </p:txBody>
        </p:sp>
        <p:sp>
          <p:nvSpPr>
            <p:cNvPr id="16" name="TextBox 15"/>
            <p:cNvSpPr txBox="1"/>
            <p:nvPr/>
          </p:nvSpPr>
          <p:spPr>
            <a:xfrm>
              <a:off x="6019799" y="2895600"/>
              <a:ext cx="840456" cy="369332"/>
            </a:xfrm>
            <a:prstGeom prst="rect">
              <a:avLst/>
            </a:prstGeom>
            <a:noFill/>
          </p:spPr>
          <p:txBody>
            <a:bodyPr wrap="square" rtlCol="0">
              <a:spAutoFit/>
            </a:bodyPr>
            <a:lstStyle/>
            <a:p>
              <a:r>
                <a:rPr lang="en-US" b="1" dirty="0" smtClean="0"/>
                <a:t>Intro</a:t>
              </a:r>
              <a:endParaRPr lang="en-US" b="1" dirty="0"/>
            </a:p>
          </p:txBody>
        </p:sp>
        <p:sp>
          <p:nvSpPr>
            <p:cNvPr id="20" name="TextBox 19"/>
            <p:cNvSpPr txBox="1"/>
            <p:nvPr/>
          </p:nvSpPr>
          <p:spPr>
            <a:xfrm>
              <a:off x="7010400" y="851598"/>
              <a:ext cx="1219200" cy="369332"/>
            </a:xfrm>
            <a:prstGeom prst="rect">
              <a:avLst/>
            </a:prstGeom>
            <a:noFill/>
          </p:spPr>
          <p:txBody>
            <a:bodyPr wrap="square" rtlCol="0">
              <a:spAutoFit/>
            </a:bodyPr>
            <a:lstStyle/>
            <a:p>
              <a:r>
                <a:rPr lang="en-US" b="1" dirty="0" smtClean="0"/>
                <a:t>Event </a:t>
              </a:r>
              <a:r>
                <a:rPr lang="en-US" b="1" dirty="0" smtClean="0"/>
                <a:t>1</a:t>
              </a:r>
              <a:endParaRPr lang="en-US" b="1" dirty="0"/>
            </a:p>
          </p:txBody>
        </p:sp>
        <p:sp>
          <p:nvSpPr>
            <p:cNvPr id="21" name="TextBox 20"/>
            <p:cNvSpPr txBox="1"/>
            <p:nvPr/>
          </p:nvSpPr>
          <p:spPr>
            <a:xfrm>
              <a:off x="4025575" y="851598"/>
              <a:ext cx="1700809" cy="369332"/>
            </a:xfrm>
            <a:prstGeom prst="rect">
              <a:avLst/>
            </a:prstGeom>
            <a:noFill/>
          </p:spPr>
          <p:txBody>
            <a:bodyPr wrap="square" rtlCol="0">
              <a:spAutoFit/>
            </a:bodyPr>
            <a:lstStyle/>
            <a:p>
              <a:r>
                <a:rPr lang="en-US" b="1" dirty="0" smtClean="0"/>
                <a:t>Event </a:t>
              </a:r>
              <a:r>
                <a:rPr lang="en-US" b="1" dirty="0" smtClean="0"/>
                <a:t>2</a:t>
              </a:r>
              <a:endParaRPr lang="en-US" b="1" dirty="0"/>
            </a:p>
          </p:txBody>
        </p:sp>
        <p:sp>
          <p:nvSpPr>
            <p:cNvPr id="22" name="TextBox 21"/>
            <p:cNvSpPr txBox="1"/>
            <p:nvPr/>
          </p:nvSpPr>
          <p:spPr>
            <a:xfrm>
              <a:off x="3799952" y="3703655"/>
              <a:ext cx="1198684" cy="369332"/>
            </a:xfrm>
            <a:prstGeom prst="rect">
              <a:avLst/>
            </a:prstGeom>
            <a:noFill/>
          </p:spPr>
          <p:txBody>
            <a:bodyPr wrap="square" rtlCol="0">
              <a:spAutoFit/>
            </a:bodyPr>
            <a:lstStyle/>
            <a:p>
              <a:r>
                <a:rPr lang="en-US" b="1" dirty="0" smtClean="0"/>
                <a:t>Event 3</a:t>
              </a:r>
              <a:endParaRPr lang="en-US" b="1" dirty="0"/>
            </a:p>
          </p:txBody>
        </p:sp>
        <p:sp>
          <p:nvSpPr>
            <p:cNvPr id="23" name="TextBox 22"/>
            <p:cNvSpPr txBox="1"/>
            <p:nvPr/>
          </p:nvSpPr>
          <p:spPr>
            <a:xfrm>
              <a:off x="7543800" y="3741336"/>
              <a:ext cx="1371600" cy="369332"/>
            </a:xfrm>
            <a:prstGeom prst="rect">
              <a:avLst/>
            </a:prstGeom>
            <a:noFill/>
          </p:spPr>
          <p:txBody>
            <a:bodyPr wrap="square" rtlCol="0">
              <a:spAutoFit/>
            </a:bodyPr>
            <a:lstStyle/>
            <a:p>
              <a:r>
                <a:rPr lang="en-US" b="1" dirty="0" smtClean="0"/>
                <a:t>Conclusion</a:t>
              </a:r>
              <a:endParaRPr lang="en-US" b="1" dirty="0"/>
            </a:p>
          </p:txBody>
        </p:sp>
        <p:sp>
          <p:nvSpPr>
            <p:cNvPr id="24" name="TextBox 23"/>
            <p:cNvSpPr txBox="1"/>
            <p:nvPr/>
          </p:nvSpPr>
          <p:spPr>
            <a:xfrm>
              <a:off x="6446436" y="4724400"/>
              <a:ext cx="2316564" cy="1200329"/>
            </a:xfrm>
            <a:prstGeom prst="rect">
              <a:avLst/>
            </a:prstGeom>
            <a:noFill/>
          </p:spPr>
          <p:txBody>
            <a:bodyPr wrap="square" rtlCol="0">
              <a:spAutoFit/>
            </a:bodyPr>
            <a:lstStyle/>
            <a:p>
              <a:r>
                <a:rPr lang="en-US" b="1" dirty="0" smtClean="0"/>
                <a:t>Restate claim </a:t>
              </a:r>
            </a:p>
            <a:p>
              <a:endParaRPr lang="en-US" b="1" dirty="0"/>
            </a:p>
            <a:p>
              <a:r>
                <a:rPr lang="en-US" b="1" dirty="0" smtClean="0"/>
                <a:t>Connect back to hook</a:t>
              </a:r>
              <a:r>
                <a:rPr lang="en-US" dirty="0" smtClean="0"/>
                <a:t>:</a:t>
              </a:r>
              <a:endParaRPr lang="en-US" dirty="0"/>
            </a:p>
          </p:txBody>
        </p:sp>
      </p:grpSp>
    </p:spTree>
    <p:extLst>
      <p:ext uri="{BB962C8B-B14F-4D97-AF65-F5344CB8AC3E}">
        <p14:creationId xmlns:p14="http://schemas.microsoft.com/office/powerpoint/2010/main" val="72853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Olympic games began as athletic festivals to honor the Greek gods. The most important festival was held in the valley of Olympia to honor Zeus, the king of the gods. It was this festival that became the Olympic games in 776 B.C. These games were ended in A.D. 394 by the Roman Emperor who ruled Greece. No Olympic games were held for more than 1,500 years. Then the modern Olympics began in 1896. Almost 300 male athletes competed in the first modern </a:t>
            </a:r>
            <a:r>
              <a:rPr lang="en-US" dirty="0" smtClean="0"/>
              <a:t>Olympics. </a:t>
            </a:r>
            <a:r>
              <a:rPr lang="en-US" dirty="0" smtClean="0"/>
              <a:t>In the games held in 1900, female athletes were allowed to compete. The games have continued every four years since 1896 except during World War II, and they will most likely continue for many years to come.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1512</TotalTime>
  <Words>1188</Words>
  <Application>Microsoft Office PowerPoint</Application>
  <PresentationFormat>On-screen Show (4:3)</PresentationFormat>
  <Paragraphs>133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Abadi MT Condensed Extra Bold</vt:lpstr>
      <vt:lpstr>Arial</vt:lpstr>
      <vt:lpstr>Calibri</vt:lpstr>
      <vt:lpstr>Constantia</vt:lpstr>
      <vt:lpstr>Wingdings 2</vt:lpstr>
      <vt:lpstr>Flow</vt:lpstr>
      <vt:lpstr>Expository Writing</vt:lpstr>
      <vt:lpstr>What is Expository Writing?</vt:lpstr>
      <vt:lpstr>Types of Expository Writing </vt:lpstr>
      <vt:lpstr>Description</vt:lpstr>
      <vt:lpstr>Description Organizer (draw it!)</vt:lpstr>
      <vt:lpstr>Description Example</vt:lpstr>
      <vt:lpstr>Sequence</vt:lpstr>
      <vt:lpstr>Sequence Organizer (draw it!)</vt:lpstr>
      <vt:lpstr>Sequence Example</vt:lpstr>
      <vt:lpstr>Compare and Contrast</vt:lpstr>
      <vt:lpstr>Compare/Contrast Organizer (draw it!)</vt:lpstr>
      <vt:lpstr>Compare/Contrast Example</vt:lpstr>
      <vt:lpstr>With a partner, fill in Thing 1, Thing 2, and Both boxes with information from the paragraph. </vt:lpstr>
      <vt:lpstr>Cause and Effect</vt:lpstr>
      <vt:lpstr>Cause/Effect Organizer (draw it!)</vt:lpstr>
      <vt:lpstr>Cause and Effect Example</vt:lpstr>
      <vt:lpstr>Problem and Solution</vt:lpstr>
      <vt:lpstr>Problem/Solution Organizer (draw it!)</vt:lpstr>
      <vt:lpstr>Problem and Solution Example</vt:lpstr>
    </vt:vector>
  </TitlesOfParts>
  <Company>Bentonville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dc:title>
  <dc:creator>tgriner</dc:creator>
  <cp:lastModifiedBy>MS2</cp:lastModifiedBy>
  <cp:revision>57</cp:revision>
  <dcterms:created xsi:type="dcterms:W3CDTF">2012-12-08T16:12:43Z</dcterms:created>
  <dcterms:modified xsi:type="dcterms:W3CDTF">2015-11-17T01:11:57Z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1716584438</vt:i4>
  </property>
  <property fmtid="{D5CDD505-2E9C-101B-9397-08002B2CF9AE}" pid="3" name="_NewReviewCycle">
    <vt:lpwstr/>
  </property>
  <property fmtid="{D5CDD505-2E9C-101B-9397-08002B2CF9AE}" pid="4" name="_EmailSubject">
    <vt:lpwstr>W.7.2 A</vt:lpwstr>
  </property>
  <property fmtid="{D5CDD505-2E9C-101B-9397-08002B2CF9AE}" pid="5" name="_AuthorEmail">
    <vt:lpwstr>tgriner@bentonvillek12.org</vt:lpwstr>
  </property>
  <property fmtid="{D5CDD505-2E9C-101B-9397-08002B2CF9AE}" pid="6" name="_AuthorEmailDisplayName">
    <vt:lpwstr>Griner, Tara</vt:lpwstr>
  </property>
  <property fmtid="{D5CDD505-2E9C-101B-9397-08002B2CF9AE}" pid="7" name="_PreviousAdHocReviewCycleID">
    <vt:i4>-403789526</vt:i4>
  </property>
</Properties>
</file>